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 id="2147483659" r:id="rId2"/>
  </p:sldMasterIdLst>
  <p:notesMasterIdLst>
    <p:notesMasterId r:id="rId4"/>
  </p:notesMasterIdLst>
  <p:sldIdLst>
    <p:sldId id="256" r:id="rId3"/>
  </p:sldIdLst>
  <p:sldSz cx="32918400" cy="21945600"/>
  <p:notesSz cx="6858000" cy="9144000"/>
  <p:defaultTextStyle>
    <a:defPPr>
      <a:defRPr lang="en-US"/>
    </a:defPPr>
    <a:lvl1pPr marL="0" algn="l" defTabSz="3134552" rtl="0" eaLnBrk="1" latinLnBrk="0" hangingPunct="1">
      <a:defRPr sz="6100" kern="1200">
        <a:solidFill>
          <a:schemeClr val="tx1"/>
        </a:solidFill>
        <a:latin typeface="+mn-lt"/>
        <a:ea typeface="+mn-ea"/>
        <a:cs typeface="+mn-cs"/>
      </a:defRPr>
    </a:lvl1pPr>
    <a:lvl2pPr marL="1567277" algn="l" defTabSz="3134552" rtl="0" eaLnBrk="1" latinLnBrk="0" hangingPunct="1">
      <a:defRPr sz="6100" kern="1200">
        <a:solidFill>
          <a:schemeClr val="tx1"/>
        </a:solidFill>
        <a:latin typeface="+mn-lt"/>
        <a:ea typeface="+mn-ea"/>
        <a:cs typeface="+mn-cs"/>
      </a:defRPr>
    </a:lvl2pPr>
    <a:lvl3pPr marL="3134552" algn="l" defTabSz="3134552" rtl="0" eaLnBrk="1" latinLnBrk="0" hangingPunct="1">
      <a:defRPr sz="6100" kern="1200">
        <a:solidFill>
          <a:schemeClr val="tx1"/>
        </a:solidFill>
        <a:latin typeface="+mn-lt"/>
        <a:ea typeface="+mn-ea"/>
        <a:cs typeface="+mn-cs"/>
      </a:defRPr>
    </a:lvl3pPr>
    <a:lvl4pPr marL="4701829" algn="l" defTabSz="3134552" rtl="0" eaLnBrk="1" latinLnBrk="0" hangingPunct="1">
      <a:defRPr sz="6100" kern="1200">
        <a:solidFill>
          <a:schemeClr val="tx1"/>
        </a:solidFill>
        <a:latin typeface="+mn-lt"/>
        <a:ea typeface="+mn-ea"/>
        <a:cs typeface="+mn-cs"/>
      </a:defRPr>
    </a:lvl4pPr>
    <a:lvl5pPr marL="6269105" algn="l" defTabSz="3134552" rtl="0" eaLnBrk="1" latinLnBrk="0" hangingPunct="1">
      <a:defRPr sz="6100" kern="1200">
        <a:solidFill>
          <a:schemeClr val="tx1"/>
        </a:solidFill>
        <a:latin typeface="+mn-lt"/>
        <a:ea typeface="+mn-ea"/>
        <a:cs typeface="+mn-cs"/>
      </a:defRPr>
    </a:lvl5pPr>
    <a:lvl6pPr marL="7836382" algn="l" defTabSz="3134552" rtl="0" eaLnBrk="1" latinLnBrk="0" hangingPunct="1">
      <a:defRPr sz="6100" kern="1200">
        <a:solidFill>
          <a:schemeClr val="tx1"/>
        </a:solidFill>
        <a:latin typeface="+mn-lt"/>
        <a:ea typeface="+mn-ea"/>
        <a:cs typeface="+mn-cs"/>
      </a:defRPr>
    </a:lvl6pPr>
    <a:lvl7pPr marL="9403659" algn="l" defTabSz="3134552" rtl="0" eaLnBrk="1" latinLnBrk="0" hangingPunct="1">
      <a:defRPr sz="6100" kern="1200">
        <a:solidFill>
          <a:schemeClr val="tx1"/>
        </a:solidFill>
        <a:latin typeface="+mn-lt"/>
        <a:ea typeface="+mn-ea"/>
        <a:cs typeface="+mn-cs"/>
      </a:defRPr>
    </a:lvl7pPr>
    <a:lvl8pPr marL="10970935" algn="l" defTabSz="3134552" rtl="0" eaLnBrk="1" latinLnBrk="0" hangingPunct="1">
      <a:defRPr sz="6100" kern="1200">
        <a:solidFill>
          <a:schemeClr val="tx1"/>
        </a:solidFill>
        <a:latin typeface="+mn-lt"/>
        <a:ea typeface="+mn-ea"/>
        <a:cs typeface="+mn-cs"/>
      </a:defRPr>
    </a:lvl8pPr>
    <a:lvl9pPr marL="12538212" algn="l" defTabSz="3134552" rtl="0" eaLnBrk="1" latinLnBrk="0" hangingPunct="1">
      <a:defRPr sz="6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2">
          <p15:clr>
            <a:srgbClr val="A4A3A4"/>
          </p15:clr>
        </p15:guide>
        <p15:guide id="2" orient="horz" pos="192">
          <p15:clr>
            <a:srgbClr val="A4A3A4"/>
          </p15:clr>
        </p15:guide>
        <p15:guide id="3" orient="horz" pos="13440">
          <p15:clr>
            <a:srgbClr val="A4A3A4"/>
          </p15:clr>
        </p15:guide>
        <p15:guide id="4" orient="horz">
          <p15:clr>
            <a:srgbClr val="A4A3A4"/>
          </p15:clr>
        </p15:guide>
        <p15:guide id="5" pos="436">
          <p15:clr>
            <a:srgbClr val="A4A3A4"/>
          </p15:clr>
        </p15:guide>
        <p15:guide id="6" pos="2030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5FA"/>
    <a:srgbClr val="CDD2DE"/>
    <a:srgbClr val="E3E9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29" autoAdjust="0"/>
    <p:restoredTop sz="94754" autoAdjust="0"/>
  </p:normalViewPr>
  <p:slideViewPr>
    <p:cSldViewPr snapToGrid="0" snapToObjects="1" showGuides="1">
      <p:cViewPr>
        <p:scale>
          <a:sx n="33" d="100"/>
          <a:sy n="33" d="100"/>
        </p:scale>
        <p:origin x="152" y="184"/>
      </p:cViewPr>
      <p:guideLst>
        <p:guide orient="horz" pos="2212"/>
        <p:guide orient="horz" pos="192"/>
        <p:guide orient="horz" pos="13440"/>
        <p:guide orient="horz"/>
        <p:guide pos="436"/>
        <p:guide pos="2030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77" d="100"/>
          <a:sy n="77" d="100"/>
        </p:scale>
        <p:origin x="-31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notesMaster" Target="notesMasters/notesMaster1.xml"/><Relationship Id="rId9"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4/16/23</a:t>
            </a:fld>
            <a:endParaRPr lang="en-US" dirty="0"/>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3784840913"/>
      </p:ext>
    </p:extLst>
  </p:cSld>
  <p:clrMap bg1="lt1" tx1="dk1" bg2="lt2" tx2="dk2" accent1="accent1" accent2="accent2" accent3="accent3" accent4="accent4" accent5="accent5" accent6="accent6" hlink="hlink" folHlink="folHlink"/>
  <p:notesStyle>
    <a:lvl1pPr marL="0" algn="l" defTabSz="3134552" rtl="0" eaLnBrk="1" latinLnBrk="0" hangingPunct="1">
      <a:defRPr sz="4100" kern="1200">
        <a:solidFill>
          <a:schemeClr val="tx1"/>
        </a:solidFill>
        <a:latin typeface="+mn-lt"/>
        <a:ea typeface="+mn-ea"/>
        <a:cs typeface="+mn-cs"/>
      </a:defRPr>
    </a:lvl1pPr>
    <a:lvl2pPr marL="1567277" algn="l" defTabSz="3134552" rtl="0" eaLnBrk="1" latinLnBrk="0" hangingPunct="1">
      <a:defRPr sz="4100" kern="1200">
        <a:solidFill>
          <a:schemeClr val="tx1"/>
        </a:solidFill>
        <a:latin typeface="+mn-lt"/>
        <a:ea typeface="+mn-ea"/>
        <a:cs typeface="+mn-cs"/>
      </a:defRPr>
    </a:lvl2pPr>
    <a:lvl3pPr marL="3134552" algn="l" defTabSz="3134552" rtl="0" eaLnBrk="1" latinLnBrk="0" hangingPunct="1">
      <a:defRPr sz="4100" kern="1200">
        <a:solidFill>
          <a:schemeClr val="tx1"/>
        </a:solidFill>
        <a:latin typeface="+mn-lt"/>
        <a:ea typeface="+mn-ea"/>
        <a:cs typeface="+mn-cs"/>
      </a:defRPr>
    </a:lvl3pPr>
    <a:lvl4pPr marL="4701829" algn="l" defTabSz="3134552" rtl="0" eaLnBrk="1" latinLnBrk="0" hangingPunct="1">
      <a:defRPr sz="4100" kern="1200">
        <a:solidFill>
          <a:schemeClr val="tx1"/>
        </a:solidFill>
        <a:latin typeface="+mn-lt"/>
        <a:ea typeface="+mn-ea"/>
        <a:cs typeface="+mn-cs"/>
      </a:defRPr>
    </a:lvl4pPr>
    <a:lvl5pPr marL="6269105" algn="l" defTabSz="3134552" rtl="0" eaLnBrk="1" latinLnBrk="0" hangingPunct="1">
      <a:defRPr sz="4100" kern="1200">
        <a:solidFill>
          <a:schemeClr val="tx1"/>
        </a:solidFill>
        <a:latin typeface="+mn-lt"/>
        <a:ea typeface="+mn-ea"/>
        <a:cs typeface="+mn-cs"/>
      </a:defRPr>
    </a:lvl5pPr>
    <a:lvl6pPr marL="7836382" algn="l" defTabSz="3134552" rtl="0" eaLnBrk="1" latinLnBrk="0" hangingPunct="1">
      <a:defRPr sz="4100" kern="1200">
        <a:solidFill>
          <a:schemeClr val="tx1"/>
        </a:solidFill>
        <a:latin typeface="+mn-lt"/>
        <a:ea typeface="+mn-ea"/>
        <a:cs typeface="+mn-cs"/>
      </a:defRPr>
    </a:lvl6pPr>
    <a:lvl7pPr marL="9403659" algn="l" defTabSz="3134552" rtl="0" eaLnBrk="1" latinLnBrk="0" hangingPunct="1">
      <a:defRPr sz="4100" kern="1200">
        <a:solidFill>
          <a:schemeClr val="tx1"/>
        </a:solidFill>
        <a:latin typeface="+mn-lt"/>
        <a:ea typeface="+mn-ea"/>
        <a:cs typeface="+mn-cs"/>
      </a:defRPr>
    </a:lvl7pPr>
    <a:lvl8pPr marL="10970935" algn="l" defTabSz="3134552" rtl="0" eaLnBrk="1" latinLnBrk="0" hangingPunct="1">
      <a:defRPr sz="4100" kern="1200">
        <a:solidFill>
          <a:schemeClr val="tx1"/>
        </a:solidFill>
        <a:latin typeface="+mn-lt"/>
        <a:ea typeface="+mn-ea"/>
        <a:cs typeface="+mn-cs"/>
      </a:defRPr>
    </a:lvl8pPr>
    <a:lvl9pPr marL="12538212" algn="l" defTabSz="3134552" rtl="0" eaLnBrk="1" latinLnBrk="0" hangingPunct="1">
      <a:defRPr sz="4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1226325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8x72 templat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78140" y="4002937"/>
            <a:ext cx="10193458"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691753" y="3510493"/>
            <a:ext cx="10179845"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INTRODUCTION or ABSTRACT</a:t>
            </a:r>
          </a:p>
        </p:txBody>
      </p:sp>
      <p:sp>
        <p:nvSpPr>
          <p:cNvPr id="19" name="Text Placeholder 3"/>
          <p:cNvSpPr>
            <a:spLocks noGrp="1"/>
          </p:cNvSpPr>
          <p:nvPr>
            <p:ph type="body" sz="quarter" idx="19" hasCustomPrompt="1"/>
          </p:nvPr>
        </p:nvSpPr>
        <p:spPr>
          <a:xfrm>
            <a:off x="691754" y="12023504"/>
            <a:ext cx="10194648"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20" name="Text Placeholder 5"/>
          <p:cNvSpPr>
            <a:spLocks noGrp="1"/>
          </p:cNvSpPr>
          <p:nvPr>
            <p:ph type="body" sz="quarter" idx="20" hasCustomPrompt="1"/>
          </p:nvPr>
        </p:nvSpPr>
        <p:spPr>
          <a:xfrm>
            <a:off x="706560" y="11495316"/>
            <a:ext cx="10179844"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11365707" y="14259907"/>
            <a:ext cx="10178651"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1365707" y="13715605"/>
            <a:ext cx="10178651"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MATERIALS &amp; METHODS</a:t>
            </a:r>
          </a:p>
        </p:txBody>
      </p:sp>
      <p:sp>
        <p:nvSpPr>
          <p:cNvPr id="23" name="Text Placeholder 3"/>
          <p:cNvSpPr>
            <a:spLocks noGrp="1"/>
          </p:cNvSpPr>
          <p:nvPr>
            <p:ph type="body" sz="quarter" idx="23" hasCustomPrompt="1"/>
          </p:nvPr>
        </p:nvSpPr>
        <p:spPr>
          <a:xfrm>
            <a:off x="11371661" y="4002937"/>
            <a:ext cx="10178651"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1366899" y="3510493"/>
            <a:ext cx="10184606"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22046806" y="3510493"/>
            <a:ext cx="10182022"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22046806" y="4002937"/>
            <a:ext cx="10182022"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22046806" y="11473911"/>
            <a:ext cx="10182022"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22043033" y="11966354"/>
            <a:ext cx="10185796" cy="606704"/>
          </a:xfrm>
          <a:prstGeom prst="rect">
            <a:avLst/>
          </a:prstGeom>
        </p:spPr>
        <p:txBody>
          <a:bodyPr wrap="square" lIns="163258" tIns="163258" rIns="163258" bIns="163258">
            <a:spAutoFit/>
          </a:bodyPr>
          <a:lstStyle>
            <a:lvl1pPr marL="0" indent="0">
              <a:buNone/>
              <a:tabLst/>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22046806" y="17062451"/>
            <a:ext cx="10182022"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ACKNOWLEDGEMENTS  or  CONTACT</a:t>
            </a:r>
          </a:p>
        </p:txBody>
      </p:sp>
      <p:sp>
        <p:nvSpPr>
          <p:cNvPr id="30" name="Text Placeholder 3"/>
          <p:cNvSpPr>
            <a:spLocks noGrp="1"/>
          </p:cNvSpPr>
          <p:nvPr>
            <p:ph type="body" sz="quarter" idx="30" hasCustomPrompt="1"/>
          </p:nvPr>
        </p:nvSpPr>
        <p:spPr>
          <a:xfrm>
            <a:off x="22046807" y="17612045"/>
            <a:ext cx="10185796"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63" name="Text Placeholder 76"/>
          <p:cNvSpPr>
            <a:spLocks noGrp="1"/>
          </p:cNvSpPr>
          <p:nvPr>
            <p:ph type="body" sz="quarter" idx="150" hasCustomPrompt="1"/>
          </p:nvPr>
        </p:nvSpPr>
        <p:spPr>
          <a:xfrm>
            <a:off x="4378036" y="1522268"/>
            <a:ext cx="24162328" cy="805296"/>
          </a:xfrm>
          <a:prstGeom prst="rect">
            <a:avLst/>
          </a:prstGeom>
        </p:spPr>
        <p:txBody>
          <a:bodyPr>
            <a:normAutofit/>
          </a:bodyPr>
          <a:lstStyle>
            <a:lvl1pPr marL="0" indent="0" algn="ctr">
              <a:buFontTx/>
              <a:buNone/>
              <a:defRPr sz="48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64" name="Text Placeholder 76"/>
          <p:cNvSpPr>
            <a:spLocks noGrp="1"/>
          </p:cNvSpPr>
          <p:nvPr>
            <p:ph type="body" sz="quarter" idx="184" hasCustomPrompt="1"/>
          </p:nvPr>
        </p:nvSpPr>
        <p:spPr>
          <a:xfrm>
            <a:off x="4378036" y="2305475"/>
            <a:ext cx="24162328" cy="634555"/>
          </a:xfrm>
          <a:prstGeom prst="rect">
            <a:avLst/>
          </a:prstGeom>
        </p:spPr>
        <p:txBody>
          <a:bodyPr>
            <a:normAutofit/>
          </a:bodyPr>
          <a:lstStyle>
            <a:lvl1pPr marL="0" indent="0" algn="ctr">
              <a:buFontTx/>
              <a:buNone/>
              <a:defRPr sz="40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65" name="Text Placeholder 76"/>
          <p:cNvSpPr>
            <a:spLocks noGrp="1"/>
          </p:cNvSpPr>
          <p:nvPr>
            <p:ph type="body" sz="quarter" idx="185" hasCustomPrompt="1"/>
          </p:nvPr>
        </p:nvSpPr>
        <p:spPr>
          <a:xfrm>
            <a:off x="4378036" y="319262"/>
            <a:ext cx="24162328" cy="1203006"/>
          </a:xfrm>
          <a:prstGeom prst="rect">
            <a:avLst/>
          </a:prstGeom>
        </p:spPr>
        <p:txBody>
          <a:bodyPr>
            <a:normAutofit/>
          </a:bodyPr>
          <a:lstStyle>
            <a:lvl1pPr marL="0" indent="0" algn="ctr">
              <a:buFontTx/>
              <a:buNone/>
              <a:defRPr sz="7200" b="1">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thout guide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78140" y="4002937"/>
            <a:ext cx="10193458"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691753" y="3510493"/>
            <a:ext cx="10179845"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INTRODUCTION or ABSTRACT</a:t>
            </a:r>
          </a:p>
        </p:txBody>
      </p:sp>
      <p:sp>
        <p:nvSpPr>
          <p:cNvPr id="19" name="Text Placeholder 3"/>
          <p:cNvSpPr>
            <a:spLocks noGrp="1"/>
          </p:cNvSpPr>
          <p:nvPr>
            <p:ph type="body" sz="quarter" idx="19" hasCustomPrompt="1"/>
          </p:nvPr>
        </p:nvSpPr>
        <p:spPr>
          <a:xfrm>
            <a:off x="691754" y="12023504"/>
            <a:ext cx="10194648"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20" name="Text Placeholder 5"/>
          <p:cNvSpPr>
            <a:spLocks noGrp="1"/>
          </p:cNvSpPr>
          <p:nvPr>
            <p:ph type="body" sz="quarter" idx="20" hasCustomPrompt="1"/>
          </p:nvPr>
        </p:nvSpPr>
        <p:spPr>
          <a:xfrm>
            <a:off x="706560" y="11495316"/>
            <a:ext cx="10179844"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11365707" y="14259907"/>
            <a:ext cx="10178651"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1365707" y="13715605"/>
            <a:ext cx="10178651"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MATERIALS &amp; METHODS</a:t>
            </a:r>
          </a:p>
        </p:txBody>
      </p:sp>
      <p:sp>
        <p:nvSpPr>
          <p:cNvPr id="23" name="Text Placeholder 3"/>
          <p:cNvSpPr>
            <a:spLocks noGrp="1"/>
          </p:cNvSpPr>
          <p:nvPr>
            <p:ph type="body" sz="quarter" idx="23" hasCustomPrompt="1"/>
          </p:nvPr>
        </p:nvSpPr>
        <p:spPr>
          <a:xfrm>
            <a:off x="11371661" y="4002937"/>
            <a:ext cx="10178651"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1366899" y="3510493"/>
            <a:ext cx="10184606"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22046806" y="3510493"/>
            <a:ext cx="10182022"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22046806" y="4002937"/>
            <a:ext cx="10182022"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22046806" y="11473911"/>
            <a:ext cx="10182022"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22043033" y="11966354"/>
            <a:ext cx="10185796" cy="606704"/>
          </a:xfrm>
          <a:prstGeom prst="rect">
            <a:avLst/>
          </a:prstGeom>
        </p:spPr>
        <p:txBody>
          <a:bodyPr wrap="square" lIns="163258" tIns="163258" rIns="163258" bIns="163258">
            <a:spAutoFit/>
          </a:bodyPr>
          <a:lstStyle>
            <a:lvl1pPr marL="0" indent="0">
              <a:buNone/>
              <a:tabLst/>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22046806" y="17062451"/>
            <a:ext cx="10182022" cy="531993"/>
          </a:xfrm>
          <a:prstGeom prst="rect">
            <a:avLst/>
          </a:prstGeom>
          <a:noFill/>
        </p:spPr>
        <p:txBody>
          <a:bodyPr wrap="square" lIns="65304" tIns="65304" rIns="65304" bIns="65304" anchor="ctr" anchorCtr="0">
            <a:spAutoFit/>
          </a:bodyPr>
          <a:lstStyle>
            <a:lvl1pPr marL="0" indent="0" algn="ctr">
              <a:buNone/>
              <a:defRPr sz="2600" b="1" u="sng" baseline="0">
                <a:solidFill>
                  <a:schemeClr val="accent5">
                    <a:lumMod val="50000"/>
                  </a:schemeClr>
                </a:solidFill>
              </a:defRPr>
            </a:lvl1pPr>
          </a:lstStyle>
          <a:p>
            <a:pPr lvl="0"/>
            <a:r>
              <a:rPr lang="en-US" dirty="0"/>
              <a:t>(click to add)  ACKNOWLEDGEMENTS  or  CONTACT</a:t>
            </a:r>
          </a:p>
        </p:txBody>
      </p:sp>
      <p:sp>
        <p:nvSpPr>
          <p:cNvPr id="30" name="Text Placeholder 3"/>
          <p:cNvSpPr>
            <a:spLocks noGrp="1"/>
          </p:cNvSpPr>
          <p:nvPr>
            <p:ph type="body" sz="quarter" idx="30" hasCustomPrompt="1"/>
          </p:nvPr>
        </p:nvSpPr>
        <p:spPr>
          <a:xfrm>
            <a:off x="22046807" y="17612045"/>
            <a:ext cx="10185796" cy="606704"/>
          </a:xfrm>
          <a:prstGeom prst="rect">
            <a:avLst/>
          </a:prstGeom>
        </p:spPr>
        <p:txBody>
          <a:bodyPr wrap="square" lIns="163258" tIns="163258" rIns="163258" bIns="163258">
            <a:spAutoFit/>
          </a:bodyPr>
          <a:lstStyle>
            <a:lvl1pPr marL="0" indent="0">
              <a:buNone/>
              <a:defRPr sz="1800">
                <a:solidFill>
                  <a:schemeClr val="accent5">
                    <a:lumMod val="50000"/>
                  </a:schemeClr>
                </a:solidFill>
                <a:latin typeface="Times New Roman" panose="02020603050405020304" pitchFamily="18" charset="0"/>
                <a:cs typeface="Times New Roman" panose="02020603050405020304" pitchFamily="18" charset="0"/>
              </a:defRPr>
            </a:lvl1pPr>
            <a:lvl2pPr marL="1061176" indent="-408145">
              <a:defRPr sz="1800">
                <a:latin typeface="Trebuchet MS" pitchFamily="34" charset="0"/>
              </a:defRPr>
            </a:lvl2pPr>
            <a:lvl3pPr marL="1469322" indent="-408145">
              <a:defRPr sz="1800">
                <a:latin typeface="Trebuchet MS" pitchFamily="34" charset="0"/>
              </a:defRPr>
            </a:lvl3pPr>
            <a:lvl4pPr marL="1918281" indent="-448960">
              <a:defRPr sz="1800">
                <a:latin typeface="Trebuchet MS" pitchFamily="34" charset="0"/>
              </a:defRPr>
            </a:lvl4pPr>
            <a:lvl5pPr marL="2244797" indent="-326516">
              <a:defRPr sz="1800">
                <a:latin typeface="Trebuchet MS" pitchFamily="34" charset="0"/>
              </a:defRPr>
            </a:lvl5pPr>
          </a:lstStyle>
          <a:p>
            <a:pPr lvl="0"/>
            <a:r>
              <a:rPr lang="en-US" dirty="0"/>
              <a:t>Type in or paste your text here</a:t>
            </a:r>
          </a:p>
        </p:txBody>
      </p:sp>
      <p:sp>
        <p:nvSpPr>
          <p:cNvPr id="63" name="Text Placeholder 76"/>
          <p:cNvSpPr>
            <a:spLocks noGrp="1"/>
          </p:cNvSpPr>
          <p:nvPr>
            <p:ph type="body" sz="quarter" idx="150" hasCustomPrompt="1"/>
          </p:nvPr>
        </p:nvSpPr>
        <p:spPr>
          <a:xfrm>
            <a:off x="4378036" y="1522268"/>
            <a:ext cx="24162328" cy="805296"/>
          </a:xfrm>
          <a:prstGeom prst="rect">
            <a:avLst/>
          </a:prstGeom>
        </p:spPr>
        <p:txBody>
          <a:bodyPr>
            <a:normAutofit/>
          </a:bodyPr>
          <a:lstStyle>
            <a:lvl1pPr marL="0" indent="0" algn="ctr">
              <a:buFontTx/>
              <a:buNone/>
              <a:defRPr sz="48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64" name="Text Placeholder 76"/>
          <p:cNvSpPr>
            <a:spLocks noGrp="1"/>
          </p:cNvSpPr>
          <p:nvPr>
            <p:ph type="body" sz="quarter" idx="184" hasCustomPrompt="1"/>
          </p:nvPr>
        </p:nvSpPr>
        <p:spPr>
          <a:xfrm>
            <a:off x="4378036" y="2305475"/>
            <a:ext cx="24162328" cy="634555"/>
          </a:xfrm>
          <a:prstGeom prst="rect">
            <a:avLst/>
          </a:prstGeom>
        </p:spPr>
        <p:txBody>
          <a:bodyPr>
            <a:normAutofit/>
          </a:bodyPr>
          <a:lstStyle>
            <a:lvl1pPr marL="0" indent="0" algn="ctr">
              <a:buFontTx/>
              <a:buNone/>
              <a:defRPr sz="40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65" name="Text Placeholder 76"/>
          <p:cNvSpPr>
            <a:spLocks noGrp="1"/>
          </p:cNvSpPr>
          <p:nvPr>
            <p:ph type="body" sz="quarter" idx="185" hasCustomPrompt="1"/>
          </p:nvPr>
        </p:nvSpPr>
        <p:spPr>
          <a:xfrm>
            <a:off x="4378036" y="319262"/>
            <a:ext cx="24162328" cy="1203006"/>
          </a:xfrm>
          <a:prstGeom prst="rect">
            <a:avLst/>
          </a:prstGeom>
        </p:spPr>
        <p:txBody>
          <a:bodyPr>
            <a:normAutofit/>
          </a:bodyPr>
          <a:lstStyle>
            <a:lvl1pPr marL="0" indent="0" algn="ctr">
              <a:buFontTx/>
              <a:buNone/>
              <a:defRPr sz="7200" b="1">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2353353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6.png"/></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4" name="Text Box 14"/>
          <p:cNvSpPr txBox="1">
            <a:spLocks noChangeArrowheads="1"/>
          </p:cNvSpPr>
          <p:nvPr userDrawn="1"/>
        </p:nvSpPr>
        <p:spPr bwMode="auto">
          <a:xfrm>
            <a:off x="1333503" y="21528803"/>
            <a:ext cx="1885950" cy="250727"/>
          </a:xfrm>
          <a:prstGeom prst="rect">
            <a:avLst/>
          </a:prstGeom>
          <a:noFill/>
          <a:ln w="9525">
            <a:noFill/>
            <a:miter lim="800000"/>
            <a:headEnd/>
            <a:tailEnd/>
          </a:ln>
          <a:effectLst/>
        </p:spPr>
        <p:txBody>
          <a:bodyPr lIns="65180" tIns="32584" rIns="65180" bIns="32584">
            <a:spAutoFit/>
          </a:bodyPr>
          <a:lstStyle/>
          <a:p>
            <a:pPr eaLnBrk="0" hangingPunct="0">
              <a:lnSpc>
                <a:spcPct val="65000"/>
              </a:lnSpc>
              <a:spcBef>
                <a:spcPct val="50000"/>
              </a:spcBef>
              <a:defRPr/>
            </a:pPr>
            <a:r>
              <a:rPr lang="en-US" sz="4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800" b="1" dirty="0">
                <a:solidFill>
                  <a:schemeClr val="bg1">
                    <a:lumMod val="75000"/>
                  </a:schemeClr>
                </a:solidFill>
                <a:latin typeface="Arial" charset="0"/>
              </a:rPr>
              <a:t>www.PosterPresentations.com</a:t>
            </a:r>
          </a:p>
        </p:txBody>
      </p:sp>
      <p:graphicFrame>
        <p:nvGraphicFramePr>
          <p:cNvPr id="3" name="Table 2">
            <a:extLst>
              <a:ext uri="{FF2B5EF4-FFF2-40B4-BE49-F238E27FC236}">
                <a16:creationId xmlns:a16="http://schemas.microsoft.com/office/drawing/2014/main" id="{D6ADC363-9DE1-CC42-9187-038EEE9EB351}"/>
              </a:ext>
            </a:extLst>
          </p:cNvPr>
          <p:cNvGraphicFramePr>
            <a:graphicFrameLocks noGrp="1"/>
          </p:cNvGraphicFramePr>
          <p:nvPr userDrawn="1">
            <p:extLst>
              <p:ext uri="{D42A27DB-BD31-4B8C-83A1-F6EECF244321}">
                <p14:modId xmlns:p14="http://schemas.microsoft.com/office/powerpoint/2010/main" val="2970334486"/>
              </p:ext>
            </p:extLst>
          </p:nvPr>
        </p:nvGraphicFramePr>
        <p:xfrm>
          <a:off x="-6404644" y="65314"/>
          <a:ext cx="6099844" cy="21896427"/>
        </p:xfrm>
        <a:graphic>
          <a:graphicData uri="http://schemas.openxmlformats.org/drawingml/2006/table">
            <a:tbl>
              <a:tblPr firstRow="1" bandRow="1">
                <a:tableStyleId>{5C22544A-7EE6-4342-B048-85BDC9FD1C3A}</a:tableStyleId>
              </a:tblPr>
              <a:tblGrid>
                <a:gridCol w="2615564">
                  <a:extLst>
                    <a:ext uri="{9D8B030D-6E8A-4147-A177-3AD203B41FA5}">
                      <a16:colId xmlns:a16="http://schemas.microsoft.com/office/drawing/2014/main" val="20000"/>
                    </a:ext>
                  </a:extLst>
                </a:gridCol>
                <a:gridCol w="3484280">
                  <a:extLst>
                    <a:ext uri="{9D8B030D-6E8A-4147-A177-3AD203B41FA5}">
                      <a16:colId xmlns:a16="http://schemas.microsoft.com/office/drawing/2014/main" val="20001"/>
                    </a:ext>
                  </a:extLst>
                </a:gridCol>
              </a:tblGrid>
              <a:tr h="806819">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2400" b="0" spc="600" dirty="0">
                          <a:solidFill>
                            <a:srgbClr val="1F3A4E"/>
                          </a:solidFill>
                          <a:latin typeface="Arial Black" panose="020B0A04020102020204" pitchFamily="34" charset="0"/>
                        </a:rPr>
                        <a:t>QUICK START GUIDE</a:t>
                      </a:r>
                      <a:br>
                        <a:rPr lang="en-US" sz="2400" b="0" spc="600" dirty="0">
                          <a:solidFill>
                            <a:srgbClr val="1F3A4E"/>
                          </a:solidFill>
                          <a:latin typeface="Arial Black" panose="020B0A04020102020204" pitchFamily="34" charset="0"/>
                        </a:rPr>
                      </a:br>
                      <a:r>
                        <a:rPr lang="en-US" sz="1800" b="1" spc="0" dirty="0">
                          <a:solidFill>
                            <a:srgbClr val="FF0000"/>
                          </a:solidFill>
                          <a:latin typeface="Trebuchet MS" pitchFamily="34" charset="0"/>
                        </a:rPr>
                        <a:t>(THIS SIDEBAR WILL NOT PRINT)</a:t>
                      </a:r>
                      <a:endParaRPr lang="en-US" sz="24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a16="http://schemas.microsoft.com/office/drawing/2014/main" val="10000"/>
                  </a:ext>
                </a:extLst>
              </a:tr>
              <a:tr h="2608924">
                <a:tc gridSpan="2">
                  <a:txBody>
                    <a:bodyPr/>
                    <a:lstStyle/>
                    <a:p>
                      <a:pPr defTabSz="3765639"/>
                      <a:r>
                        <a:rPr lang="en-US" sz="1400" i="0" dirty="0">
                          <a:solidFill>
                            <a:srgbClr val="D9D9D9"/>
                          </a:solidFill>
                          <a:latin typeface="Arial"/>
                          <a:cs typeface="Arial"/>
                        </a:rPr>
                        <a:t>This PowerPoint template produces a </a:t>
                      </a:r>
                      <a:r>
                        <a:rPr lang="en-US" sz="1400" i="0" dirty="0">
                          <a:solidFill>
                            <a:srgbClr val="FFC000"/>
                          </a:solidFill>
                          <a:latin typeface="Arial"/>
                          <a:cs typeface="Arial"/>
                        </a:rPr>
                        <a:t>48"x72" </a:t>
                      </a:r>
                      <a:r>
                        <a:rPr lang="en-US" sz="1400" i="0" dirty="0">
                          <a:solidFill>
                            <a:srgbClr val="D9D9D9"/>
                          </a:solidFill>
                          <a:latin typeface="Arial"/>
                          <a:cs typeface="Arial"/>
                        </a:rPr>
                        <a:t>presentation poster. You can use it to create your research poster by placing your title, subtitle, text, tables, charts and photos. </a:t>
                      </a:r>
                    </a:p>
                    <a:p>
                      <a:pPr defTabSz="3765639"/>
                      <a:endParaRPr lang="en-US" sz="1400" i="0" dirty="0">
                        <a:solidFill>
                          <a:srgbClr val="D9D9D9"/>
                        </a:solidFill>
                        <a:latin typeface="Arial"/>
                        <a:cs typeface="Arial"/>
                      </a:endParaRPr>
                    </a:p>
                    <a:p>
                      <a:pPr defTabSz="3765639"/>
                      <a:r>
                        <a:rPr lang="en-US" sz="1400" i="0" dirty="0">
                          <a:solidFill>
                            <a:srgbClr val="D9D9D9"/>
                          </a:solidFill>
                          <a:latin typeface="Arial"/>
                          <a:cs typeface="Arial"/>
                        </a:rPr>
                        <a:t>We provide a series of online tutorials that will guide you through the poster design process and answer your poster production questions. For complete template tutorials, go online to </a:t>
                      </a:r>
                      <a:r>
                        <a:rPr lang="en-US" sz="1400" i="0" dirty="0" err="1">
                          <a:solidFill>
                            <a:srgbClr val="FFC000"/>
                          </a:solidFill>
                          <a:latin typeface="Arial"/>
                          <a:cs typeface="Arial"/>
                        </a:rPr>
                        <a:t>PosterPresentations.com</a:t>
                      </a:r>
                      <a:r>
                        <a:rPr lang="en-US" sz="1400" i="0" dirty="0">
                          <a:solidFill>
                            <a:srgbClr val="D9D9D9"/>
                          </a:solidFill>
                          <a:latin typeface="Arial"/>
                          <a:cs typeface="Arial"/>
                        </a:rPr>
                        <a:t> and click on the  </a:t>
                      </a:r>
                      <a:r>
                        <a:rPr lang="en-US" sz="1400" i="0" dirty="0">
                          <a:solidFill>
                            <a:srgbClr val="FFC000"/>
                          </a:solidFill>
                          <a:latin typeface="Arial"/>
                          <a:cs typeface="Arial"/>
                        </a:rPr>
                        <a:t>HELP DESK</a:t>
                      </a:r>
                      <a:r>
                        <a:rPr lang="en-US" sz="1400" i="0" baseline="0" dirty="0">
                          <a:solidFill>
                            <a:srgbClr val="D9D9D9"/>
                          </a:solidFill>
                          <a:latin typeface="Arial"/>
                          <a:cs typeface="Arial"/>
                        </a:rPr>
                        <a:t> </a:t>
                      </a:r>
                      <a:r>
                        <a:rPr lang="en-US" sz="1400" i="0" dirty="0">
                          <a:solidFill>
                            <a:srgbClr val="D9D9D9"/>
                          </a:solidFill>
                          <a:latin typeface="Arial"/>
                          <a:cs typeface="Arial"/>
                        </a:rPr>
                        <a:t>tab.</a:t>
                      </a:r>
                    </a:p>
                    <a:p>
                      <a:pPr defTabSz="3765639"/>
                      <a:endParaRPr lang="en-US" sz="1400" i="0" dirty="0">
                        <a:solidFill>
                          <a:srgbClr val="D9D9D9"/>
                        </a:solidFill>
                        <a:latin typeface="Arial"/>
                        <a:cs typeface="Arial"/>
                      </a:endParaRPr>
                    </a:p>
                    <a:p>
                      <a:pPr defTabSz="3765639"/>
                      <a:r>
                        <a:rPr lang="en-US" sz="1400" i="0" dirty="0">
                          <a:solidFill>
                            <a:srgbClr val="D9D9D9"/>
                          </a:solidFill>
                          <a:latin typeface="Arial"/>
                          <a:cs typeface="Arial"/>
                        </a:rPr>
                        <a:t>To print your poster using our same-day professional printing service, go online to </a:t>
                      </a:r>
                      <a:r>
                        <a:rPr lang="en-US" sz="1400" i="0" dirty="0" err="1">
                          <a:solidFill>
                            <a:srgbClr val="FFC000"/>
                          </a:solidFill>
                          <a:latin typeface="Arial"/>
                          <a:cs typeface="Arial"/>
                        </a:rPr>
                        <a:t>PosterPresentations.com</a:t>
                      </a:r>
                      <a:r>
                        <a:rPr lang="en-US" sz="1400" i="0" dirty="0">
                          <a:solidFill>
                            <a:srgbClr val="D9D9D9"/>
                          </a:solidFill>
                          <a:latin typeface="Arial"/>
                          <a:cs typeface="Arial"/>
                        </a:rPr>
                        <a:t> and click on "</a:t>
                      </a:r>
                      <a:r>
                        <a:rPr lang="en-US" sz="1400" i="0" dirty="0">
                          <a:solidFill>
                            <a:srgbClr val="FFC000"/>
                          </a:solidFill>
                          <a:latin typeface="Arial"/>
                          <a:cs typeface="Arial"/>
                        </a:rPr>
                        <a:t>Order your poster</a:t>
                      </a:r>
                      <a:r>
                        <a:rPr lang="en-US" sz="1400" i="0" dirty="0">
                          <a:solidFill>
                            <a:srgbClr val="D9D9D9"/>
                          </a:solidFill>
                          <a:latin typeface="Arial"/>
                          <a:cs typeface="Arial"/>
                        </a:rPr>
                        <a:t>".</a:t>
                      </a:r>
                      <a:endParaRPr lang="en-US" sz="1400" b="1"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a16="http://schemas.microsoft.com/office/drawing/2014/main" val="677555919"/>
                  </a:ext>
                </a:extLst>
              </a:tr>
              <a:tr h="3111849">
                <a:tc>
                  <a:txBody>
                    <a:bodyPr/>
                    <a:lstStyle/>
                    <a:p>
                      <a:pPr algn="ctr"/>
                      <a:endParaRPr lang="en-US" sz="1400" dirty="0">
                        <a:solidFill>
                          <a:srgbClr val="1F3A4E"/>
                        </a:solidFill>
                      </a:endParaRPr>
                    </a:p>
                    <a:p>
                      <a:pPr algn="ctr"/>
                      <a:endParaRPr lang="en-US" sz="1400" dirty="0">
                        <a:solidFill>
                          <a:srgbClr val="1F3A4E"/>
                        </a:solidFill>
                      </a:endParaRPr>
                    </a:p>
                    <a:p>
                      <a:pPr algn="ctr"/>
                      <a:r>
                        <a:rPr lang="en-US" sz="1400" dirty="0">
                          <a:solidFill>
                            <a:schemeClr val="bg1"/>
                          </a:solidFill>
                          <a:latin typeface="Arial" panose="020B0604020202020204" pitchFamily="34" charset="0"/>
                          <a:cs typeface="Arial" panose="020B0604020202020204" pitchFamily="34" charset="0"/>
                        </a:rPr>
                        <a:t>This is a template for a</a:t>
                      </a:r>
                      <a:br>
                        <a:rPr lang="en-US" sz="1400" dirty="0">
                          <a:solidFill>
                            <a:schemeClr val="bg1"/>
                          </a:solidFill>
                          <a:latin typeface="Arial" panose="020B0604020202020204" pitchFamily="34" charset="0"/>
                          <a:cs typeface="Arial" panose="020B0604020202020204" pitchFamily="34" charset="0"/>
                        </a:rPr>
                      </a:br>
                      <a:r>
                        <a:rPr lang="en-US" sz="1400" dirty="0">
                          <a:solidFill>
                            <a:schemeClr val="bg1"/>
                          </a:solidFill>
                          <a:latin typeface="Arial" panose="020B0604020202020204" pitchFamily="34" charset="0"/>
                          <a:cs typeface="Arial" panose="020B0604020202020204" pitchFamily="34" charset="0"/>
                        </a:rPr>
                        <a:t>presentation poster</a:t>
                      </a:r>
                      <a:br>
                        <a:rPr lang="en-US" sz="1400" dirty="0">
                          <a:solidFill>
                            <a:schemeClr val="bg1"/>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48 inches tall</a:t>
                      </a:r>
                      <a:br>
                        <a:rPr lang="en-US" sz="2400" b="1" dirty="0">
                          <a:solidFill>
                            <a:srgbClr val="FFC000"/>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by</a:t>
                      </a:r>
                      <a:br>
                        <a:rPr lang="en-US" sz="2400" b="1" dirty="0">
                          <a:solidFill>
                            <a:srgbClr val="FFC000"/>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72 inches wide</a:t>
                      </a:r>
                      <a:br>
                        <a:rPr lang="en-US" sz="1400" dirty="0">
                          <a:solidFill>
                            <a:schemeClr val="bg1"/>
                          </a:solidFill>
                          <a:latin typeface="Arial" panose="020B0604020202020204" pitchFamily="34" charset="0"/>
                          <a:cs typeface="Arial" panose="020B0604020202020204" pitchFamily="34" charset="0"/>
                        </a:rPr>
                      </a:br>
                      <a:endParaRPr lang="en-US" sz="14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1600" b="1" baseline="0" dirty="0">
                          <a:solidFill>
                            <a:srgbClr val="FFC000"/>
                          </a:solidFill>
                          <a:latin typeface="Arial" panose="020B0604020202020204" pitchFamily="34" charset="0"/>
                          <a:cs typeface="Arial" panose="020B0604020202020204" pitchFamily="34" charset="0"/>
                        </a:rPr>
                        <a:t>Important: </a:t>
                      </a:r>
                      <a:br>
                        <a:rPr lang="en-US" sz="1600" b="1" baseline="0" dirty="0">
                          <a:solidFill>
                            <a:srgbClr val="FFC000"/>
                          </a:solidFill>
                          <a:latin typeface="Arial" panose="020B0604020202020204" pitchFamily="34" charset="0"/>
                          <a:cs typeface="Arial" panose="020B0604020202020204" pitchFamily="34" charset="0"/>
                        </a:rPr>
                      </a:br>
                      <a:r>
                        <a:rPr lang="en-US" sz="1600" b="1" baseline="0" dirty="0">
                          <a:solidFill>
                            <a:srgbClr val="FFC000"/>
                          </a:solidFill>
                          <a:latin typeface="Arial" panose="020B0604020202020204" pitchFamily="34" charset="0"/>
                          <a:cs typeface="Arial" panose="020B0604020202020204" pitchFamily="34" charset="0"/>
                        </a:rPr>
                        <a:t>Check the template size</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Before you start working on your poster and to avoid printing problems check that you have downloaded and that you are using the correct size template for your poster presentation.</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This template can also be printed at the following sizes without distortion and without any additional formatting:</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24 tall x 36 wide</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42 tall x 63 wide</a:t>
                      </a:r>
                    </a:p>
                  </a:txBody>
                  <a:tcPr marL="182880" marT="137160">
                    <a:solidFill>
                      <a:srgbClr val="010101"/>
                    </a:solidFill>
                  </a:tcPr>
                </a:tc>
                <a:extLst>
                  <a:ext uri="{0D108BD9-81ED-4DB2-BD59-A6C34878D82A}">
                    <a16:rowId xmlns:a16="http://schemas.microsoft.com/office/drawing/2014/main" val="10008"/>
                  </a:ext>
                </a:extLst>
              </a:tr>
              <a:tr h="3048984">
                <a:tc>
                  <a:txBody>
                    <a:bodyPr/>
                    <a:lstStyle/>
                    <a:p>
                      <a:endParaRPr lang="en-US" sz="1400" dirty="0">
                        <a:solidFill>
                          <a:srgbClr val="1F3A4E"/>
                        </a:solidFill>
                      </a:endParaRPr>
                    </a:p>
                  </a:txBody>
                  <a:tcPr>
                    <a:blipFill rotWithShape="1">
                      <a:blip r:embed="rId3"/>
                      <a:stretch>
                        <a:fillRect/>
                      </a:stretch>
                    </a:blipFill>
                  </a:tcPr>
                </a:tc>
                <a:tc>
                  <a:txBody>
                    <a:bodyPr/>
                    <a:lstStyle/>
                    <a:p>
                      <a:pPr algn="l"/>
                      <a:r>
                        <a:rPr lang="en-US" sz="1600" b="1" baseline="0" dirty="0">
                          <a:solidFill>
                            <a:srgbClr val="FFC000"/>
                          </a:solidFill>
                          <a:latin typeface="Arial" panose="020B0604020202020204" pitchFamily="34" charset="0"/>
                          <a:cs typeface="Arial" panose="020B0604020202020204" pitchFamily="34" charset="0"/>
                        </a:rPr>
                        <a:t>How to </a:t>
                      </a:r>
                      <a:r>
                        <a:rPr lang="en-US" sz="2800" b="1" baseline="0" dirty="0">
                          <a:solidFill>
                            <a:srgbClr val="FFC000"/>
                          </a:solidFill>
                          <a:latin typeface="Arial" panose="020B0604020202020204" pitchFamily="34" charset="0"/>
                          <a:cs typeface="Arial" panose="020B0604020202020204" pitchFamily="34" charset="0"/>
                        </a:rPr>
                        <a:t>Zoom in </a:t>
                      </a:r>
                      <a:r>
                        <a:rPr lang="en-US" sz="1600" b="1" baseline="0" dirty="0">
                          <a:solidFill>
                            <a:srgbClr val="FFC000"/>
                          </a:solidFill>
                          <a:latin typeface="Arial" panose="020B0604020202020204" pitchFamily="34" charset="0"/>
                          <a:cs typeface="Arial" panose="020B0604020202020204" pitchFamily="34" charset="0"/>
                        </a:rPr>
                        <a:t>and </a:t>
                      </a:r>
                      <a:r>
                        <a:rPr lang="en-US" sz="1200" b="1" baseline="0" dirty="0">
                          <a:solidFill>
                            <a:srgbClr val="FFC000"/>
                          </a:solidFill>
                          <a:latin typeface="Arial" panose="020B0604020202020204" pitchFamily="34" charset="0"/>
                          <a:cs typeface="Arial" panose="020B0604020202020204" pitchFamily="34" charset="0"/>
                        </a:rPr>
                        <a:t>out</a:t>
                      </a:r>
                      <a:endParaRPr lang="en-US" sz="1600" b="1" baseline="0" dirty="0">
                        <a:solidFill>
                          <a:srgbClr val="FFC000"/>
                        </a:solidFill>
                        <a:latin typeface="Arial" panose="020B0604020202020204" pitchFamily="34" charset="0"/>
                        <a:cs typeface="Arial" panose="020B0604020202020204" pitchFamily="34" charset="0"/>
                      </a:endParaRPr>
                    </a:p>
                    <a:p>
                      <a:pPr algn="l"/>
                      <a:r>
                        <a:rPr lang="en-US" sz="1400" b="0" baseline="0" dirty="0">
                          <a:solidFill>
                            <a:srgbClr val="D9D9D9"/>
                          </a:solidFill>
                          <a:latin typeface="Arial" panose="020B0604020202020204" pitchFamily="34" charset="0"/>
                          <a:cs typeface="Arial" panose="020B0604020202020204" pitchFamily="34" charset="0"/>
                        </a:rPr>
                        <a:t>Use the PowerPoint zoom tool to adjust the screen magnification to view comfortably. PowerPoint provides 2 ways to zoom: </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1. </a:t>
                      </a:r>
                      <a:r>
                        <a:rPr lang="en-US" sz="1400" b="0" baseline="0" dirty="0">
                          <a:solidFill>
                            <a:srgbClr val="D9D9D9"/>
                          </a:solidFill>
                          <a:latin typeface="Arial" panose="020B0604020202020204" pitchFamily="34" charset="0"/>
                          <a:cs typeface="Arial" panose="020B0604020202020204" pitchFamily="34" charset="0"/>
                        </a:rPr>
                        <a:t>On the top menu bar click on the VIEW tab and then click on ZOOM. Choose the zoom percentage that works best for you. </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2. </a:t>
                      </a:r>
                      <a:r>
                        <a:rPr lang="en-US" sz="1400" b="0" baseline="0" dirty="0">
                          <a:solidFill>
                            <a:srgbClr val="D9D9D9"/>
                          </a:solidFill>
                          <a:latin typeface="Arial" panose="020B0604020202020204" pitchFamily="34" charset="0"/>
                          <a:cs typeface="Arial" panose="020B0604020202020204" pitchFamily="34" charset="0"/>
                        </a:rPr>
                        <a:t>For better zoom flexibility, use the zoom slider at the bottom right of the window.</a:t>
                      </a:r>
                    </a:p>
                  </a:txBody>
                  <a:tcPr marL="182880" marT="137160">
                    <a:solidFill>
                      <a:srgbClr val="010101"/>
                    </a:solidFill>
                  </a:tcPr>
                </a:tc>
                <a:extLst>
                  <a:ext uri="{0D108BD9-81ED-4DB2-BD59-A6C34878D82A}">
                    <a16:rowId xmlns:a16="http://schemas.microsoft.com/office/drawing/2014/main" val="10001"/>
                  </a:ext>
                </a:extLst>
              </a:tr>
              <a:tr h="1445910">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1600" b="1" baseline="0" dirty="0">
                          <a:solidFill>
                            <a:srgbClr val="FFC000"/>
                          </a:solidFill>
                          <a:latin typeface="Arial" panose="020B0604020202020204" pitchFamily="34" charset="0"/>
                          <a:cs typeface="Arial" panose="020B0604020202020204" pitchFamily="34" charset="0"/>
                        </a:rPr>
                        <a:t>Ruler and Guides</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a16="http://schemas.microsoft.com/office/drawing/2014/main" val="10002"/>
                  </a:ext>
                </a:extLst>
              </a:tr>
              <a:tr h="2860387">
                <a:tc>
                  <a:txBody>
                    <a:bodyPr/>
                    <a:lstStyle/>
                    <a:p>
                      <a:endParaRPr lang="en-US" sz="1400" dirty="0">
                        <a:solidFill>
                          <a:srgbClr val="1F3A4E"/>
                        </a:solidFill>
                      </a:endParaRPr>
                    </a:p>
                  </a:txBody>
                  <a:tcPr>
                    <a:blipFill rotWithShape="1">
                      <a:blip r:embed="rId4"/>
                      <a:stretch>
                        <a:fillRect/>
                      </a:stretch>
                    </a:blipFill>
                  </a:tcPr>
                </a:tc>
                <a:tc>
                  <a:txBody>
                    <a:bodyPr/>
                    <a:lstStyle/>
                    <a:p>
                      <a:pPr marL="0" lvl="1" indent="0" algn="l" defTabSz="114300"/>
                      <a:r>
                        <a:rPr lang="en-US" sz="1600" b="1" baseline="0" dirty="0">
                          <a:solidFill>
                            <a:srgbClr val="FFC000"/>
                          </a:solidFill>
                          <a:latin typeface="Arial" panose="020B0604020202020204" pitchFamily="34" charset="0"/>
                          <a:cs typeface="Arial" panose="020B0604020202020204" pitchFamily="34" charset="0"/>
                        </a:rPr>
                        <a:t>Headers and text containers</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Included in this template are commonly used section headers such as Abstract, Objectives, Methods, Results, etc.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Click inside a section header to add its text.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To add another header, click on edge of the section box so that it is outlined. Copy and paste it.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To increase its size, click on the white circles and expand to the the desired size.</a:t>
                      </a:r>
                    </a:p>
                  </a:txBody>
                  <a:tcPr marL="182880" marT="137160">
                    <a:solidFill>
                      <a:srgbClr val="010101"/>
                    </a:solidFill>
                  </a:tcPr>
                </a:tc>
                <a:extLst>
                  <a:ext uri="{0D108BD9-81ED-4DB2-BD59-A6C34878D82A}">
                    <a16:rowId xmlns:a16="http://schemas.microsoft.com/office/drawing/2014/main" val="10003"/>
                  </a:ext>
                </a:extLst>
              </a:tr>
              <a:tr h="2326029">
                <a:tc gridSpan="2">
                  <a:txBody>
                    <a:bodyPr/>
                    <a:lstStyle/>
                    <a:p>
                      <a:r>
                        <a:rPr lang="en-US" sz="1600" b="1" dirty="0">
                          <a:solidFill>
                            <a:srgbClr val="FFC000"/>
                          </a:solidFill>
                          <a:latin typeface="Arial" panose="020B0604020202020204" pitchFamily="34" charset="0"/>
                          <a:cs typeface="Arial" panose="020B0604020202020204" pitchFamily="34" charset="0"/>
                        </a:rPr>
                        <a:t>Adding content to the poster</a:t>
                      </a:r>
                    </a:p>
                    <a:p>
                      <a:r>
                        <a:rPr lang="en-US" sz="1400" baseline="0" dirty="0">
                          <a:solidFill>
                            <a:srgbClr val="D9D9D9"/>
                          </a:solidFill>
                          <a:latin typeface="Arial" panose="020B0604020202020204" pitchFamily="34" charset="0"/>
                          <a:cs typeface="Arial" panose="020B0604020202020204" pitchFamily="34" charset="0"/>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p>
                    <a:p>
                      <a:pPr marL="342900" indent="-342900">
                        <a:buFontTx/>
                        <a:buChar char="-"/>
                      </a:pPr>
                      <a:r>
                        <a:rPr lang="en-US" sz="1400" baseline="0" dirty="0">
                          <a:solidFill>
                            <a:srgbClr val="D9D9D9"/>
                          </a:solidFill>
                          <a:latin typeface="Arial" panose="020B0604020202020204" pitchFamily="34" charset="0"/>
                          <a:cs typeface="Arial" panose="020B0604020202020204" pitchFamily="34" charset="0"/>
                        </a:rPr>
                        <a:t>If you run out of room, try to reduce the size of your fonts and/or the size of your graphics. If there is a lot of empty space try to increase your font sizes and the size of your graphics. The font used for references can be smaller.</a:t>
                      </a:r>
                      <a:endParaRPr lang="en-US" sz="1400" dirty="0">
                        <a:solidFill>
                          <a:srgbClr val="D9D9D9"/>
                        </a:solidFill>
                        <a:latin typeface="Arial" panose="020B0604020202020204" pitchFamily="34" charset="0"/>
                        <a:cs typeface="Arial" panose="020B0604020202020204" pitchFamily="34" charset="0"/>
                      </a:endParaRP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4"/>
                  </a:ext>
                </a:extLst>
              </a:tr>
              <a:tr h="1540209">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6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D9D9D9"/>
                          </a:solidFill>
                          <a:effectLst/>
                          <a:uLnTx/>
                          <a:uFillTx/>
                          <a:latin typeface="Arial"/>
                          <a:ea typeface="+mn-ea"/>
                          <a:cs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1354639">
                <a:tc gridSpan="2">
                  <a:txBody>
                    <a:bodyPr/>
                    <a:lstStyle/>
                    <a:p>
                      <a:endParaRPr lang="en-US" sz="14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a16="http://schemas.microsoft.com/office/drawing/2014/main" val="10006"/>
                  </a:ext>
                </a:extLst>
              </a:tr>
              <a:tr h="893728">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6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1400" noProof="0" dirty="0">
                          <a:solidFill>
                            <a:srgbClr val="D9D9D9"/>
                          </a:solidFill>
                          <a:latin typeface="Arial"/>
                          <a:cs typeface="Arial"/>
                        </a:rPr>
                        <a:t>Zoom in and look at your images at 100%-200% magnification. If they look clear, they will print well. </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a16="http://schemas.microsoft.com/office/drawing/2014/main" val="10007"/>
                  </a:ext>
                </a:extLst>
              </a:tr>
              <a:tr h="1882808">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4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4" name="Table 3">
            <a:extLst>
              <a:ext uri="{FF2B5EF4-FFF2-40B4-BE49-F238E27FC236}">
                <a16:creationId xmlns:a16="http://schemas.microsoft.com/office/drawing/2014/main" id="{DBF19A92-AB11-BE40-A60E-D1F9930BEBB6}"/>
              </a:ext>
            </a:extLst>
          </p:cNvPr>
          <p:cNvGraphicFramePr>
            <a:graphicFrameLocks noGrp="1"/>
          </p:cNvGraphicFramePr>
          <p:nvPr userDrawn="1">
            <p:extLst>
              <p:ext uri="{D42A27DB-BD31-4B8C-83A1-F6EECF244321}">
                <p14:modId xmlns:p14="http://schemas.microsoft.com/office/powerpoint/2010/main" val="2259244064"/>
              </p:ext>
            </p:extLst>
          </p:nvPr>
        </p:nvGraphicFramePr>
        <p:xfrm>
          <a:off x="33273785" y="-163285"/>
          <a:ext cx="6103334" cy="22286349"/>
        </p:xfrm>
        <a:graphic>
          <a:graphicData uri="http://schemas.openxmlformats.org/drawingml/2006/table">
            <a:tbl>
              <a:tblPr firstRow="1" bandRow="1">
                <a:tableStyleId>{5C22544A-7EE6-4342-B048-85BDC9FD1C3A}</a:tableStyleId>
              </a:tblPr>
              <a:tblGrid>
                <a:gridCol w="2906147">
                  <a:extLst>
                    <a:ext uri="{9D8B030D-6E8A-4147-A177-3AD203B41FA5}">
                      <a16:colId xmlns:a16="http://schemas.microsoft.com/office/drawing/2014/main" val="20000"/>
                    </a:ext>
                  </a:extLst>
                </a:gridCol>
                <a:gridCol w="208280">
                  <a:extLst>
                    <a:ext uri="{9D8B030D-6E8A-4147-A177-3AD203B41FA5}">
                      <a16:colId xmlns:a16="http://schemas.microsoft.com/office/drawing/2014/main" val="764104496"/>
                    </a:ext>
                  </a:extLst>
                </a:gridCol>
                <a:gridCol w="2988907">
                  <a:extLst>
                    <a:ext uri="{9D8B030D-6E8A-4147-A177-3AD203B41FA5}">
                      <a16:colId xmlns:a16="http://schemas.microsoft.com/office/drawing/2014/main" val="4164475170"/>
                    </a:ext>
                  </a:extLst>
                </a:gridCol>
              </a:tblGrid>
              <a:tr h="900223">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2800" b="0" spc="600" dirty="0">
                          <a:solidFill>
                            <a:srgbClr val="1F3A4E"/>
                          </a:solidFill>
                          <a:latin typeface="Arial Black" panose="020B0A04020102020204" pitchFamily="34" charset="0"/>
                        </a:rPr>
                        <a:t>QUICK START GUIDE</a:t>
                      </a:r>
                      <a:br>
                        <a:rPr lang="en-US" sz="2800" b="0" spc="600" dirty="0">
                          <a:solidFill>
                            <a:srgbClr val="1F3A4E"/>
                          </a:solidFill>
                          <a:latin typeface="Arial Black" panose="020B0A04020102020204" pitchFamily="34" charset="0"/>
                        </a:rPr>
                      </a:br>
                      <a:r>
                        <a:rPr lang="en-US" sz="2000" b="1" spc="0" dirty="0">
                          <a:solidFill>
                            <a:srgbClr val="FF0000"/>
                          </a:solidFill>
                          <a:latin typeface="Trebuchet MS" pitchFamily="34" charset="0"/>
                        </a:rPr>
                        <a:t>(THIS SIDEBAR WILL NOT PRINT)</a:t>
                      </a:r>
                      <a:endParaRPr lang="en-US" sz="28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929866">
                <a:tc gridSpan="3">
                  <a:txBody>
                    <a:bodyPr/>
                    <a:lstStyle/>
                    <a:p>
                      <a:pPr algn="l"/>
                      <a:r>
                        <a:rPr lang="en-US" sz="1800" b="1" baseline="0" dirty="0">
                          <a:solidFill>
                            <a:srgbClr val="FFC000"/>
                          </a:solidFill>
                          <a:latin typeface="Arial" panose="020B0604020202020204" pitchFamily="34" charset="0"/>
                          <a:cs typeface="Arial" panose="020B0604020202020204" pitchFamily="34" charset="0"/>
                        </a:rPr>
                        <a:t>How to change the template colors</a:t>
                      </a:r>
                    </a:p>
                    <a:p>
                      <a:pPr marL="0" indent="0" algn="l" defTabSz="114300"/>
                      <a:r>
                        <a:rPr lang="en-US" sz="1600" b="0" baseline="0" dirty="0">
                          <a:solidFill>
                            <a:srgbClr val="D9D9D9"/>
                          </a:solidFill>
                          <a:latin typeface="Arial" panose="020B0604020202020204" pitchFamily="34" charset="0"/>
                          <a:cs typeface="Arial" panose="020B0604020202020204" pitchFamily="34" charset="0"/>
                        </a:rPr>
                        <a:t>You can change the overall template color theme by clicking on the COLORS dropdown menu under the DESIGN tab. You can see a tutorial here: </a:t>
                      </a:r>
                      <a:r>
                        <a:rPr lang="en-US" sz="1600" dirty="0">
                          <a:solidFill>
                            <a:srgbClr val="FFC000"/>
                          </a:solidFill>
                          <a:hlinkClick r:id="rId7">
                            <a:extLst>
                              <a:ext uri="{A12FA001-AC4F-418D-AE19-62706E023703}">
                                <ahyp:hlinkClr xmlns:ahyp="http://schemas.microsoft.com/office/drawing/2018/hyperlinkcolor" val="tx"/>
                              </a:ext>
                            </a:extLst>
                          </a:hlinkClick>
                        </a:rPr>
                        <a:t>https://www.posterpresentations.com/how-to-change-the-research-poster-template-colors.html</a:t>
                      </a:r>
                      <a:endParaRPr lang="en-US" sz="1600" dirty="0">
                        <a:solidFill>
                          <a:srgbClr val="FFC000"/>
                        </a:solidFill>
                      </a:endParaRPr>
                    </a:p>
                    <a:p>
                      <a:pPr marL="0" indent="0" algn="l" defTabSz="114300"/>
                      <a:endParaRPr lang="en-US" sz="16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600" b="0" baseline="0" dirty="0">
                          <a:solidFill>
                            <a:srgbClr val="D9D9D9"/>
                          </a:solidFill>
                          <a:latin typeface="Arial" panose="020B0604020202020204" pitchFamily="34" charset="0"/>
                          <a:cs typeface="Arial" panose="020B0604020202020204" pitchFamily="34" charset="0"/>
                        </a:rPr>
                        <a:t>You can also manually change the color of individual elements by going to VIEW &gt; SLIDE MASTER. On the left side of your screen select the background master where you can change the template background, column sizes, etc. </a:t>
                      </a:r>
                    </a:p>
                    <a:p>
                      <a:pPr marL="0" indent="0" algn="l" defTabSz="114300"/>
                      <a:endParaRPr lang="en-US" sz="16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600" b="0" baseline="0" dirty="0">
                          <a:solidFill>
                            <a:srgbClr val="D9D9D9"/>
                          </a:solidFill>
                          <a:latin typeface="Arial" panose="020B0604020202020204" pitchFamily="34" charset="0"/>
                          <a:cs typeface="Arial" panose="020B0604020202020204" pitchFamily="34" charset="0"/>
                        </a:rPr>
                        <a:t>After you finish working on the SLIDE MASTER, it is important that you go to VIEW &gt; NORMAL to continue working on your poster. </a:t>
                      </a:r>
                    </a:p>
                  </a:txBody>
                  <a:tcPr marL="182880" marT="137160">
                    <a:solidFill>
                      <a:schemeClr val="tx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2701888">
                <a:tc gridSpan="3">
                  <a:txBody>
                    <a:bodyPr/>
                    <a:lstStyle/>
                    <a:p>
                      <a:r>
                        <a:rPr lang="en-US" sz="1800" b="1" dirty="0">
                          <a:solidFill>
                            <a:srgbClr val="FFC000"/>
                          </a:solidFill>
                          <a:latin typeface="Arial" panose="020B0604020202020204" pitchFamily="34" charset="0"/>
                          <a:cs typeface="Arial" panose="020B0604020202020204" pitchFamily="34" charset="0"/>
                        </a:rPr>
                        <a:t>How to change the column layout configuration</a:t>
                      </a:r>
                    </a:p>
                    <a:p>
                      <a:r>
                        <a:rPr lang="en-US" sz="1600" dirty="0">
                          <a:solidFill>
                            <a:srgbClr val="D9D9D9"/>
                          </a:solidFill>
                          <a:latin typeface="Arial" panose="020B0604020202020204" pitchFamily="34" charset="0"/>
                          <a:cs typeface="Arial" panose="020B0604020202020204" pitchFamily="34" charset="0"/>
                        </a:rPr>
                        <a:t>You can manually change the configuration on the columns by going to VIEW &gt; SLIDE MASTER. You can delete columns, resize them or modify them as needed for your layout. </a:t>
                      </a:r>
                    </a:p>
                    <a:p>
                      <a:pPr marL="0" marR="0" indent="0" algn="l" defTabSz="3765366" rtl="0" eaLnBrk="1" fontAlgn="auto" latinLnBrk="0" hangingPunct="1">
                        <a:lnSpc>
                          <a:spcPct val="100000"/>
                        </a:lnSpc>
                        <a:spcBef>
                          <a:spcPts val="0"/>
                        </a:spcBef>
                        <a:spcAft>
                          <a:spcPts val="0"/>
                        </a:spcAft>
                        <a:buClrTx/>
                        <a:buSzTx/>
                        <a:buFontTx/>
                        <a:buNone/>
                        <a:tabLst/>
                        <a:defRPr/>
                      </a:pPr>
                      <a:r>
                        <a:rPr lang="en-US" sz="1600" dirty="0">
                          <a:solidFill>
                            <a:srgbClr val="D9D9D9"/>
                          </a:solidFill>
                          <a:latin typeface="Arial" panose="020B0604020202020204" pitchFamily="34" charset="0"/>
                          <a:cs typeface="Arial" panose="020B0604020202020204" pitchFamily="34" charset="0"/>
                        </a:rPr>
                        <a:t>You can see a tutorial here: </a:t>
                      </a:r>
                      <a:r>
                        <a:rPr lang="en-US" sz="1600" u="sng" dirty="0">
                          <a:solidFill>
                            <a:srgbClr val="FFC000"/>
                          </a:solidFill>
                          <a:latin typeface="Arial" panose="020B0604020202020204" pitchFamily="34" charset="0"/>
                          <a:cs typeface="Arial" panose="020B0604020202020204" pitchFamily="34" charset="0"/>
                        </a:rPr>
                        <a:t>https://</a:t>
                      </a:r>
                      <a:r>
                        <a:rPr lang="en-US" sz="1600" u="sng" dirty="0" err="1">
                          <a:solidFill>
                            <a:srgbClr val="FFC000"/>
                          </a:solidFill>
                          <a:latin typeface="Arial" panose="020B0604020202020204" pitchFamily="34" charset="0"/>
                          <a:cs typeface="Arial" panose="020B0604020202020204" pitchFamily="34" charset="0"/>
                        </a:rPr>
                        <a:t>www.posterpresentations.com</a:t>
                      </a:r>
                      <a:r>
                        <a:rPr lang="en-US" sz="1600" u="sng" dirty="0">
                          <a:solidFill>
                            <a:srgbClr val="FFC000"/>
                          </a:solidFill>
                          <a:latin typeface="Arial" panose="020B0604020202020204" pitchFamily="34" charset="0"/>
                          <a:cs typeface="Arial" panose="020B0604020202020204" pitchFamily="34" charset="0"/>
                        </a:rPr>
                        <a:t>/how-to-change-the-column-</a:t>
                      </a:r>
                      <a:r>
                        <a:rPr lang="en-US" sz="1600" u="sng" dirty="0" err="1">
                          <a:solidFill>
                            <a:srgbClr val="FFC000"/>
                          </a:solidFill>
                          <a:latin typeface="Arial" panose="020B0604020202020204" pitchFamily="34" charset="0"/>
                          <a:cs typeface="Arial" panose="020B0604020202020204" pitchFamily="34" charset="0"/>
                        </a:rPr>
                        <a:t>configuration.html</a:t>
                      </a:r>
                      <a:endParaRPr lang="en-US" sz="4000" u="sng" dirty="0">
                        <a:solidFill>
                          <a:srgbClr val="FFC000"/>
                        </a:solidFill>
                      </a:endParaRPr>
                    </a:p>
                  </a:txBody>
                  <a:tcPr marL="182880" marT="137160">
                    <a:solidFill>
                      <a:schemeClr val="tx1"/>
                    </a:solidFill>
                  </a:tcPr>
                </a:tc>
                <a:tc hMerge="1">
                  <a:txBody>
                    <a:bodyPr/>
                    <a:lstStyle/>
                    <a:p>
                      <a:endParaRPr lang="en-US"/>
                    </a:p>
                  </a:txBody>
                  <a:tcPr/>
                </a:tc>
                <a:tc hMerge="1">
                  <a:txBody>
                    <a:bodyPr/>
                    <a:lstStyle/>
                    <a:p>
                      <a:endParaRPr lang="en-US" dirty="0"/>
                    </a:p>
                  </a:txBody>
                  <a:tcPr marL="182880" marT="137160">
                    <a:solidFill>
                      <a:srgbClr val="010101"/>
                    </a:solidFill>
                  </a:tcPr>
                </a:tc>
                <a:extLst>
                  <a:ext uri="{0D108BD9-81ED-4DB2-BD59-A6C34878D82A}">
                    <a16:rowId xmlns:a16="http://schemas.microsoft.com/office/drawing/2014/main" val="10004"/>
                  </a:ext>
                </a:extLst>
              </a:tr>
              <a:tr h="1464849">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600" noProof="0" dirty="0">
                        <a:solidFill>
                          <a:srgbClr val="D9D9D9"/>
                        </a:solidFill>
                        <a:latin typeface="Arial" panose="020B0604020202020204" pitchFamily="34" charset="0"/>
                        <a:cs typeface="Arial" panose="020B0604020202020204" pitchFamily="34" charset="0"/>
                      </a:endParaRPr>
                    </a:p>
                  </a:txBody>
                  <a:tcPr marL="182880" marT="137160">
                    <a:blipFill dpi="0" rotWithShape="1">
                      <a:blip r:embed="rId8">
                        <a:extLst>
                          <a:ext uri="{28A0092B-C50C-407E-A947-70E740481C1C}">
                            <a14:useLocalDpi xmlns:a14="http://schemas.microsoft.com/office/drawing/2010/main" val="0"/>
                          </a:ext>
                        </a:extLst>
                      </a:blip>
                      <a:srcRect/>
                      <a:stretch>
                        <a:fillRect/>
                      </a:stretch>
                    </a:blipFill>
                  </a:tcPr>
                </a:tc>
                <a:tc rowSpan="2"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800" b="1" noProof="0" dirty="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panose="020B0604020202020204" pitchFamily="34" charset="0"/>
                          <a:cs typeface="Arial" panose="020B0604020202020204" pitchFamily="34" charset="0"/>
                        </a:rPr>
                        <a:t>The Quick Start</a:t>
                      </a:r>
                      <a:r>
                        <a:rPr lang="en-US" sz="1600" baseline="0" noProof="0" dirty="0">
                          <a:solidFill>
                            <a:srgbClr val="D9D9D9"/>
                          </a:solidFill>
                          <a:latin typeface="Arial" panose="020B0604020202020204" pitchFamily="34" charset="0"/>
                          <a:cs typeface="Arial" panose="020B0604020202020204" pitchFamily="34" charset="0"/>
                        </a:rPr>
                        <a:t> Guides</a:t>
                      </a:r>
                      <a:r>
                        <a:rPr lang="en-US" sz="1600" noProof="0" dirty="0">
                          <a:solidFill>
                            <a:srgbClr val="D9D9D9"/>
                          </a:solidFill>
                          <a:latin typeface="Arial" panose="020B0604020202020204" pitchFamily="34" charset="0"/>
                          <a:cs typeface="Arial" panose="020B0604020202020204" pitchFamily="34" charset="0"/>
                        </a:rPr>
                        <a:t> </a:t>
                      </a:r>
                      <a:r>
                        <a:rPr lang="en-US" sz="1600" u="sng" noProof="0" dirty="0">
                          <a:solidFill>
                            <a:srgbClr val="D9D9D9"/>
                          </a:solidFill>
                          <a:latin typeface="Arial" panose="020B0604020202020204" pitchFamily="34" charset="0"/>
                          <a:cs typeface="Arial" panose="020B0604020202020204" pitchFamily="34" charset="0"/>
                        </a:rPr>
                        <a:t>are outside the template’s printable area</a:t>
                      </a:r>
                      <a:r>
                        <a:rPr lang="en-US" sz="1600" noProof="0" dirty="0">
                          <a:solidFill>
                            <a:srgbClr val="D9D9D9"/>
                          </a:solidFill>
                          <a:latin typeface="Arial" panose="020B0604020202020204" pitchFamily="34" charset="0"/>
                          <a:cs typeface="Arial" panose="020B0604020202020204" pitchFamily="34" charset="0"/>
                        </a:rPr>
                        <a:t> and they will not be on the printed poster</a:t>
                      </a:r>
                      <a:r>
                        <a:rPr lang="en-US" sz="16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16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baseline="0" noProof="0" dirty="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16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baseline="0" noProof="0" dirty="0">
                          <a:solidFill>
                            <a:srgbClr val="D9D9D9"/>
                          </a:solidFill>
                          <a:latin typeface="Arial" panose="020B0604020202020204" pitchFamily="34" charset="0"/>
                          <a:cs typeface="Arial" panose="020B0604020202020204" pitchFamily="34" charset="0"/>
                        </a:rPr>
                        <a:t>To hide the guides click on the </a:t>
                      </a:r>
                      <a:r>
                        <a:rPr lang="en-US" sz="1600" b="1" baseline="0" noProof="0" dirty="0">
                          <a:solidFill>
                            <a:srgbClr val="D9D9D9"/>
                          </a:solidFill>
                          <a:latin typeface="Arial" panose="020B0604020202020204" pitchFamily="34" charset="0"/>
                          <a:cs typeface="Arial" panose="020B0604020202020204" pitchFamily="34" charset="0"/>
                        </a:rPr>
                        <a:t>Home</a:t>
                      </a:r>
                      <a:r>
                        <a:rPr lang="en-US" sz="1600" baseline="0" noProof="0" dirty="0">
                          <a:solidFill>
                            <a:srgbClr val="D9D9D9"/>
                          </a:solidFill>
                          <a:latin typeface="Arial" panose="020B0604020202020204" pitchFamily="34" charset="0"/>
                          <a:cs typeface="Arial" panose="020B0604020202020204" pitchFamily="34" charset="0"/>
                        </a:rPr>
                        <a:t> tab (top of the screen) and then click on the </a:t>
                      </a:r>
                      <a:r>
                        <a:rPr lang="en-US" sz="1600" b="1" baseline="0" noProof="0" dirty="0">
                          <a:solidFill>
                            <a:srgbClr val="D9D9D9"/>
                          </a:solidFill>
                          <a:latin typeface="Arial" panose="020B0604020202020204" pitchFamily="34" charset="0"/>
                          <a:cs typeface="Arial" panose="020B0604020202020204" pitchFamily="34" charset="0"/>
                        </a:rPr>
                        <a:t>Layout</a:t>
                      </a:r>
                      <a:r>
                        <a:rPr lang="en-US" sz="1600" baseline="0" noProof="0" dirty="0">
                          <a:solidFill>
                            <a:srgbClr val="D9D9D9"/>
                          </a:solidFill>
                          <a:latin typeface="Arial" panose="020B0604020202020204" pitchFamily="34" charset="0"/>
                          <a:cs typeface="Arial" panose="020B0604020202020204" pitchFamily="34" charset="0"/>
                        </a:rPr>
                        <a:t> button below to see the available layouts. Choose the </a:t>
                      </a:r>
                      <a:r>
                        <a:rPr lang="en-US" sz="1600" b="1" baseline="0" noProof="0" dirty="0">
                          <a:solidFill>
                            <a:srgbClr val="D9D9D9"/>
                          </a:solidFill>
                          <a:latin typeface="Arial" panose="020B0604020202020204" pitchFamily="34" charset="0"/>
                          <a:cs typeface="Arial" panose="020B0604020202020204" pitchFamily="34" charset="0"/>
                        </a:rPr>
                        <a:t>Without Guides </a:t>
                      </a:r>
                      <a:r>
                        <a:rPr lang="en-US" sz="1600" b="0" baseline="0" noProof="0" dirty="0">
                          <a:solidFill>
                            <a:srgbClr val="D9D9D9"/>
                          </a:solidFill>
                          <a:latin typeface="Arial" panose="020B0604020202020204" pitchFamily="34" charset="0"/>
                          <a:cs typeface="Arial" panose="020B0604020202020204" pitchFamily="34" charset="0"/>
                        </a:rPr>
                        <a:t>layout</a:t>
                      </a:r>
                      <a:r>
                        <a:rPr lang="en-US" sz="1600" baseline="0" noProof="0" dirty="0">
                          <a:solidFill>
                            <a:srgbClr val="D9D9D9"/>
                          </a:solidFill>
                          <a:latin typeface="Arial" panose="020B0604020202020204" pitchFamily="34" charset="0"/>
                          <a:cs typeface="Arial" panose="020B0604020202020204" pitchFamily="34" charset="0"/>
                        </a:rPr>
                        <a:t>.</a:t>
                      </a:r>
                      <a:endParaRPr lang="en-US" sz="16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rowSpan="2"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3200" b="1" noProof="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noProof="0">
                          <a:solidFill>
                            <a:srgbClr val="D9D9D9"/>
                          </a:solidFill>
                          <a:latin typeface="Arial" panose="020B0604020202020204" pitchFamily="34" charset="0"/>
                          <a:cs typeface="Arial" panose="020B0604020202020204" pitchFamily="34" charset="0"/>
                        </a:rPr>
                        <a:t>The Quick Start</a:t>
                      </a:r>
                      <a:r>
                        <a:rPr lang="en-US" sz="2800" baseline="0" noProof="0">
                          <a:solidFill>
                            <a:srgbClr val="D9D9D9"/>
                          </a:solidFill>
                          <a:latin typeface="Arial" panose="020B0604020202020204" pitchFamily="34" charset="0"/>
                          <a:cs typeface="Arial" panose="020B0604020202020204" pitchFamily="34" charset="0"/>
                        </a:rPr>
                        <a:t> Guides</a:t>
                      </a:r>
                      <a:r>
                        <a:rPr lang="en-US" sz="2800" noProof="0">
                          <a:solidFill>
                            <a:srgbClr val="D9D9D9"/>
                          </a:solidFill>
                          <a:latin typeface="Arial" panose="020B0604020202020204" pitchFamily="34" charset="0"/>
                          <a:cs typeface="Arial" panose="020B0604020202020204" pitchFamily="34" charset="0"/>
                        </a:rPr>
                        <a:t> </a:t>
                      </a:r>
                      <a:r>
                        <a:rPr lang="en-US" sz="2800" u="sng" noProof="0">
                          <a:solidFill>
                            <a:srgbClr val="D9D9D9"/>
                          </a:solidFill>
                          <a:latin typeface="Arial" panose="020B0604020202020204" pitchFamily="34" charset="0"/>
                          <a:cs typeface="Arial" panose="020B0604020202020204" pitchFamily="34" charset="0"/>
                        </a:rPr>
                        <a:t>are outside the template’s printable area</a:t>
                      </a:r>
                      <a:r>
                        <a:rPr lang="en-US" sz="2800" noProof="0">
                          <a:solidFill>
                            <a:srgbClr val="D9D9D9"/>
                          </a:solidFill>
                          <a:latin typeface="Arial" panose="020B0604020202020204" pitchFamily="34" charset="0"/>
                          <a:cs typeface="Arial" panose="020B0604020202020204" pitchFamily="34" charset="0"/>
                        </a:rPr>
                        <a:t> and they will not be on the printed poster</a:t>
                      </a:r>
                      <a:r>
                        <a:rPr lang="en-US" sz="2800" baseline="0" noProof="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baseline="0" noProof="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baseline="0" noProof="0">
                          <a:solidFill>
                            <a:srgbClr val="D9D9D9"/>
                          </a:solidFill>
                          <a:latin typeface="Arial" panose="020B0604020202020204" pitchFamily="34" charset="0"/>
                          <a:cs typeface="Arial" panose="020B0604020202020204" pitchFamily="34" charset="0"/>
                        </a:rPr>
                        <a:t>To hide the guides click on the </a:t>
                      </a:r>
                      <a:r>
                        <a:rPr lang="en-US" sz="2800" b="1" baseline="0" noProof="0">
                          <a:solidFill>
                            <a:srgbClr val="D9D9D9"/>
                          </a:solidFill>
                          <a:latin typeface="Arial" panose="020B0604020202020204" pitchFamily="34" charset="0"/>
                          <a:cs typeface="Arial" panose="020B0604020202020204" pitchFamily="34" charset="0"/>
                        </a:rPr>
                        <a:t>Home</a:t>
                      </a:r>
                      <a:r>
                        <a:rPr lang="en-US" sz="2800" baseline="0" noProof="0">
                          <a:solidFill>
                            <a:srgbClr val="D9D9D9"/>
                          </a:solidFill>
                          <a:latin typeface="Arial" panose="020B0604020202020204" pitchFamily="34" charset="0"/>
                          <a:cs typeface="Arial" panose="020B0604020202020204" pitchFamily="34" charset="0"/>
                        </a:rPr>
                        <a:t> tab (top of the screen) and then click on the </a:t>
                      </a:r>
                      <a:r>
                        <a:rPr lang="en-US" sz="2800" b="1"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 button below to see the available layouts. Choose the </a:t>
                      </a:r>
                      <a:r>
                        <a:rPr lang="en-US" sz="2800" b="1" baseline="0" noProof="0">
                          <a:solidFill>
                            <a:srgbClr val="D9D9D9"/>
                          </a:solidFill>
                          <a:latin typeface="Arial" panose="020B0604020202020204" pitchFamily="34" charset="0"/>
                          <a:cs typeface="Arial" panose="020B0604020202020204" pitchFamily="34" charset="0"/>
                        </a:rPr>
                        <a:t>Without Guides </a:t>
                      </a:r>
                      <a:r>
                        <a:rPr lang="en-US" sz="2800" b="0"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a:t>
                      </a: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5"/>
                  </a:ext>
                </a:extLst>
              </a:tr>
              <a:tr h="3206966">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6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vMerge="1">
                  <a:txBody>
                    <a:bodyPr/>
                    <a:lstStyle/>
                    <a:p>
                      <a:endParaRPr lang="en-US"/>
                    </a:p>
                  </a:txBody>
                  <a:tcPr/>
                </a:tc>
                <a:extLst>
                  <a:ext uri="{0D108BD9-81ED-4DB2-BD59-A6C34878D82A}">
                    <a16:rowId xmlns:a16="http://schemas.microsoft.com/office/drawing/2014/main" val="1766341567"/>
                  </a:ext>
                </a:extLst>
              </a:tr>
              <a:tr h="4037654">
                <a:tc>
                  <a:txBody>
                    <a:bodyPr/>
                    <a:lstStyle/>
                    <a:p>
                      <a:pPr rtl="0"/>
                      <a:r>
                        <a:rPr lang="en-US" sz="1800" b="1" dirty="0">
                          <a:solidFill>
                            <a:srgbClr val="FFC000"/>
                          </a:solidFill>
                          <a:latin typeface="Arial" panose="020B0604020202020204" pitchFamily="34" charset="0"/>
                          <a:cs typeface="Arial" panose="020B0604020202020204" pitchFamily="34" charset="0"/>
                        </a:rPr>
                        <a:t>How to</a:t>
                      </a:r>
                      <a:r>
                        <a:rPr lang="en-US" sz="1800" b="1" baseline="0" dirty="0">
                          <a:solidFill>
                            <a:srgbClr val="FFC000"/>
                          </a:solidFill>
                          <a:latin typeface="Arial" panose="020B0604020202020204" pitchFamily="34" charset="0"/>
                          <a:cs typeface="Arial" panose="020B0604020202020204" pitchFamily="34" charset="0"/>
                        </a:rPr>
                        <a:t> preview your poster prior to printing</a:t>
                      </a:r>
                      <a:endParaRPr lang="en-US" sz="1800" b="1" dirty="0">
                        <a:solidFill>
                          <a:srgbClr val="FFC000"/>
                        </a:solidFill>
                        <a:latin typeface="Arial" panose="020B0604020202020204" pitchFamily="34" charset="0"/>
                        <a:cs typeface="Arial" panose="020B0604020202020204" pitchFamily="34" charset="0"/>
                      </a:endParaRPr>
                    </a:p>
                    <a:p>
                      <a:pPr rtl="0"/>
                      <a:r>
                        <a:rPr lang="en-US" sz="1600" dirty="0">
                          <a:solidFill>
                            <a:srgbClr val="D9D9D9"/>
                          </a:solidFill>
                          <a:latin typeface="Arial" panose="020B0604020202020204" pitchFamily="34" charset="0"/>
                          <a:cs typeface="Arial" panose="020B0604020202020204" pitchFamily="34" charset="0"/>
                        </a:rPr>
                        <a:t>You can preview your poster at any time by pressing the </a:t>
                      </a:r>
                      <a:r>
                        <a:rPr lang="en-US" sz="1600" dirty="0">
                          <a:solidFill>
                            <a:srgbClr val="FFC000"/>
                          </a:solidFill>
                          <a:latin typeface="Arial" panose="020B0604020202020204" pitchFamily="34" charset="0"/>
                          <a:cs typeface="Arial" panose="020B0604020202020204" pitchFamily="34" charset="0"/>
                        </a:rPr>
                        <a:t>F5 key</a:t>
                      </a:r>
                      <a:r>
                        <a:rPr lang="en-US" sz="1600" dirty="0">
                          <a:solidFill>
                            <a:srgbClr val="D9D9D9"/>
                          </a:solidFill>
                          <a:latin typeface="Arial" panose="020B0604020202020204" pitchFamily="34" charset="0"/>
                          <a:cs typeface="Arial" panose="020B0604020202020204" pitchFamily="34" charset="0"/>
                        </a:rPr>
                        <a:t> on your keyboard. You will see on the screen what's on your poster and how it should look when printed. Press the </a:t>
                      </a:r>
                      <a:r>
                        <a:rPr lang="en-US" sz="1600" dirty="0">
                          <a:solidFill>
                            <a:srgbClr val="FFC000"/>
                          </a:solidFill>
                          <a:latin typeface="Arial" panose="020B0604020202020204" pitchFamily="34" charset="0"/>
                          <a:cs typeface="Arial" panose="020B0604020202020204" pitchFamily="34" charset="0"/>
                        </a:rPr>
                        <a:t>ESC key </a:t>
                      </a:r>
                      <a:r>
                        <a:rPr lang="en-US" sz="1600" dirty="0">
                          <a:solidFill>
                            <a:srgbClr val="D9D9D9"/>
                          </a:solidFill>
                          <a:latin typeface="Arial" panose="020B0604020202020204" pitchFamily="34" charset="0"/>
                          <a:cs typeface="Arial" panose="020B0604020202020204" pitchFamily="34" charset="0"/>
                        </a:rPr>
                        <a:t>to exit Preview.</a:t>
                      </a:r>
                    </a:p>
                  </a:txBody>
                  <a:tcPr marL="182880" marT="137160">
                    <a:solidFill>
                      <a:srgbClr val="010101"/>
                    </a:solidFill>
                  </a:tcPr>
                </a:tc>
                <a:tc gridSpan="2">
                  <a:txBody>
                    <a:bodyPr/>
                    <a:lstStyle/>
                    <a:p>
                      <a:pPr rtl="0"/>
                      <a:r>
                        <a:rPr lang="en-US" sz="8000" b="1" dirty="0">
                          <a:solidFill>
                            <a:srgbClr val="D9D9D9"/>
                          </a:solidFill>
                          <a:latin typeface="Arial" panose="020B0604020202020204" pitchFamily="34" charset="0"/>
                          <a:cs typeface="Arial" panose="020B0604020202020204" pitchFamily="34" charset="0"/>
                        </a:rPr>
                        <a:t>F5</a:t>
                      </a:r>
                      <a:r>
                        <a:rPr lang="en-US" sz="1600" baseline="0" dirty="0">
                          <a:solidFill>
                            <a:srgbClr val="D9D9D9"/>
                          </a:solidFill>
                          <a:latin typeface="Arial" panose="020B0604020202020204" pitchFamily="34" charset="0"/>
                          <a:cs typeface="Arial" panose="020B0604020202020204" pitchFamily="34" charset="0"/>
                        </a:rPr>
                        <a:t> </a:t>
                      </a:r>
                      <a:endParaRPr lang="en-US" sz="1600" dirty="0">
                        <a:solidFill>
                          <a:srgbClr val="D9D9D9"/>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tc hMerge="1">
                  <a:txBody>
                    <a:bodyPr/>
                    <a:lstStyle/>
                    <a:p>
                      <a:pPr algn="ctr"/>
                      <a:r>
                        <a:rPr lang="en-US" sz="13800" b="1" dirty="0">
                          <a:solidFill>
                            <a:srgbClr val="D9D9D9"/>
                          </a:solidFill>
                          <a:latin typeface="Arial" panose="020B0604020202020204" pitchFamily="34" charset="0"/>
                          <a:cs typeface="Arial" panose="020B0604020202020204" pitchFamily="34" charset="0"/>
                        </a:rPr>
                        <a:t>F5</a:t>
                      </a:r>
                      <a:r>
                        <a:rPr lang="en-US" sz="2800" baseline="0" dirty="0">
                          <a:solidFill>
                            <a:srgbClr val="D9D9D9"/>
                          </a:solidFill>
                          <a:latin typeface="Arial" panose="020B0604020202020204" pitchFamily="34" charset="0"/>
                          <a:cs typeface="Arial" panose="020B0604020202020204" pitchFamily="34" charset="0"/>
                        </a:rPr>
                        <a:t> </a:t>
                      </a:r>
                      <a:endParaRPr lang="en-US" sz="6000" dirty="0"/>
                    </a:p>
                  </a:txBody>
                  <a:tcPr marL="182880" marT="137160" anchor="ctr">
                    <a:solidFill>
                      <a:schemeClr val="tx1">
                        <a:lumMod val="95000"/>
                        <a:lumOff val="5000"/>
                      </a:schemeClr>
                    </a:solidFill>
                  </a:tcPr>
                </a:tc>
                <a:extLst>
                  <a:ext uri="{0D108BD9-81ED-4DB2-BD59-A6C34878D82A}">
                    <a16:rowId xmlns:a16="http://schemas.microsoft.com/office/drawing/2014/main" val="10006"/>
                  </a:ext>
                </a:extLst>
              </a:tr>
              <a:tr h="3874745">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800" b="1" noProof="0" dirty="0">
                          <a:solidFill>
                            <a:srgbClr val="FFC000"/>
                          </a:solidFill>
                          <a:latin typeface="Arial"/>
                          <a:cs typeface="Arial"/>
                        </a:rPr>
                        <a:t>How to 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When you are ready to have your poster printed go online to </a:t>
                      </a:r>
                      <a:r>
                        <a:rPr lang="en-US" sz="1600" noProof="0" dirty="0" err="1">
                          <a:solidFill>
                            <a:srgbClr val="FFC000"/>
                          </a:solidFill>
                          <a:latin typeface="Arial"/>
                          <a:cs typeface="Arial"/>
                        </a:rPr>
                        <a:t>PosterPresentations.com</a:t>
                      </a:r>
                      <a:r>
                        <a:rPr lang="en-US" sz="1600" noProof="0" dirty="0">
                          <a:solidFill>
                            <a:srgbClr val="D9D9D9"/>
                          </a:solidFill>
                          <a:latin typeface="Arial"/>
                          <a:cs typeface="Arial"/>
                        </a:rPr>
                        <a:t> and click on the "</a:t>
                      </a:r>
                      <a:r>
                        <a:rPr lang="en-US" sz="1600" noProof="0" dirty="0">
                          <a:solidFill>
                            <a:srgbClr val="FFC000"/>
                          </a:solidFill>
                          <a:latin typeface="Arial"/>
                          <a:cs typeface="Arial"/>
                        </a:rPr>
                        <a:t>Order Your Poster</a:t>
                      </a:r>
                      <a:r>
                        <a:rPr lang="en-US" sz="1600" noProof="0" dirty="0">
                          <a:solidFill>
                            <a:srgbClr val="D9D9D9"/>
                          </a:solidFill>
                          <a:latin typeface="Arial"/>
                          <a:cs typeface="Arial"/>
                        </a:rPr>
                        <a:t>" button. You can have your poster printed on professional papers, fabric for easy traveling and a variety of other materials.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p>
                    <a:p>
                      <a:pPr marL="0" marR="0" lvl="0" indent="0" algn="l" defTabSz="114300" rtl="0" eaLnBrk="1" fontAlgn="auto" latinLnBrk="0" hangingPunct="1">
                        <a:lnSpc>
                          <a:spcPct val="100000"/>
                        </a:lnSpc>
                        <a:spcBef>
                          <a:spcPts val="0"/>
                        </a:spcBef>
                        <a:spcAft>
                          <a:spcPts val="0"/>
                        </a:spcAft>
                        <a:buClrTx/>
                        <a:buSzTx/>
                        <a:buFontTx/>
                        <a:buNone/>
                        <a:tabLst/>
                        <a:defRPr/>
                      </a:pPr>
                      <a:br>
                        <a:rPr lang="en-US" sz="1600" noProof="0" dirty="0">
                          <a:solidFill>
                            <a:srgbClr val="D9D9D9"/>
                          </a:solidFill>
                          <a:latin typeface="Arial"/>
                          <a:cs typeface="Arial"/>
                        </a:rPr>
                      </a:br>
                      <a:r>
                        <a:rPr lang="en-US" sz="1600" noProof="0" dirty="0">
                          <a:solidFill>
                            <a:srgbClr val="D9D9D9"/>
                          </a:solidFill>
                          <a:latin typeface="Arial"/>
                          <a:cs typeface="Arial"/>
                        </a:rPr>
                        <a:t>Go to </a:t>
                      </a:r>
                      <a:r>
                        <a:rPr lang="en-US" sz="1600" noProof="0" dirty="0" err="1">
                          <a:solidFill>
                            <a:srgbClr val="FFC000"/>
                          </a:solidFill>
                          <a:latin typeface="Arial"/>
                          <a:cs typeface="Arial"/>
                        </a:rPr>
                        <a:t>PosterPresentations.com</a:t>
                      </a:r>
                      <a:r>
                        <a:rPr lang="en-US" sz="16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913821">
                <a:tc gridSpan="3">
                  <a:txBody>
                    <a:bodyPr/>
                    <a:lstStyle/>
                    <a:p>
                      <a:endParaRPr lang="en-US" sz="1600" dirty="0">
                        <a:solidFill>
                          <a:srgbClr val="1F3A4E"/>
                        </a:solidFill>
                      </a:endParaRPr>
                    </a:p>
                  </a:txBody>
                  <a:tcPr marL="182880" marT="137160">
                    <a:blipFill dpi="0" rotWithShape="1">
                      <a:blip r:embed="rId9">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1242160">
                <a:tc gridSpan="2">
                  <a:txBody>
                    <a:bodyPr/>
                    <a:lstStyle/>
                    <a:p>
                      <a:pPr>
                        <a:lnSpc>
                          <a:spcPts val="2600"/>
                        </a:lnSpc>
                      </a:pPr>
                      <a:r>
                        <a:rPr lang="en-US" sz="1400" dirty="0">
                          <a:solidFill>
                            <a:schemeClr val="bg1">
                              <a:lumMod val="85000"/>
                            </a:schemeClr>
                          </a:solidFill>
                          <a:latin typeface="Arial"/>
                          <a:cs typeface="Arial"/>
                        </a:rPr>
                        <a:t>© 2019</a:t>
                      </a:r>
                      <a:r>
                        <a:rPr lang="en-US" sz="1400" baseline="0" dirty="0">
                          <a:solidFill>
                            <a:schemeClr val="bg1">
                              <a:lumMod val="85000"/>
                            </a:schemeClr>
                          </a:solidFill>
                          <a:latin typeface="Arial"/>
                          <a:cs typeface="Arial"/>
                        </a:rPr>
                        <a:t> </a:t>
                      </a:r>
                      <a:r>
                        <a:rPr lang="en-US" sz="1400" dirty="0" err="1">
                          <a:solidFill>
                            <a:schemeClr val="bg1">
                              <a:lumMod val="85000"/>
                            </a:schemeClr>
                          </a:solidFill>
                          <a:latin typeface="Arial"/>
                          <a:cs typeface="Arial"/>
                        </a:rPr>
                        <a:t>PosterPresentations.com</a:t>
                      </a:r>
                      <a:br>
                        <a:rPr lang="en-US" sz="1400" dirty="0">
                          <a:solidFill>
                            <a:schemeClr val="bg1">
                              <a:lumMod val="85000"/>
                            </a:schemeClr>
                          </a:solidFill>
                          <a:latin typeface="Arial"/>
                          <a:cs typeface="Arial"/>
                        </a:rPr>
                      </a:br>
                      <a:r>
                        <a:rPr lang="en-US" sz="1400" dirty="0">
                          <a:solidFill>
                            <a:schemeClr val="bg1">
                              <a:lumMod val="85000"/>
                            </a:schemeClr>
                          </a:solidFill>
                          <a:latin typeface="Arial"/>
                          <a:cs typeface="Arial"/>
                        </a:rPr>
                        <a:t>2117 Fourth Street ,</a:t>
                      </a:r>
                      <a:r>
                        <a:rPr lang="en-US" sz="1400" baseline="0" dirty="0">
                          <a:solidFill>
                            <a:schemeClr val="bg1">
                              <a:lumMod val="85000"/>
                            </a:schemeClr>
                          </a:solidFill>
                          <a:latin typeface="Arial"/>
                          <a:cs typeface="Arial"/>
                        </a:rPr>
                        <a:t> STE C        </a:t>
                      </a:r>
                    </a:p>
                    <a:p>
                      <a:pPr>
                        <a:lnSpc>
                          <a:spcPts val="2600"/>
                        </a:lnSpc>
                      </a:pPr>
                      <a:r>
                        <a:rPr lang="en-US" sz="1400" baseline="0" dirty="0">
                          <a:solidFill>
                            <a:schemeClr val="bg1">
                              <a:lumMod val="85000"/>
                            </a:schemeClr>
                          </a:solidFill>
                          <a:latin typeface="Arial"/>
                          <a:cs typeface="Arial"/>
                        </a:rPr>
                        <a:t>Berkeley CA 94710 USA</a:t>
                      </a:r>
                      <a:endParaRPr lang="en-US" sz="1400" dirty="0">
                        <a:solidFill>
                          <a:schemeClr val="bg1">
                            <a:lumMod val="85000"/>
                          </a:schemeClr>
                        </a:solidFill>
                        <a:latin typeface="Arial"/>
                        <a:cs typeface="Arial"/>
                      </a:endParaRPr>
                    </a:p>
                  </a:txBody>
                  <a:tcPr marL="182880" marT="137160">
                    <a:solidFill>
                      <a:srgbClr val="010101"/>
                    </a:solidFill>
                  </a:tcPr>
                </a:tc>
                <a:tc hMerge="1">
                  <a:txBody>
                    <a:bodyPr/>
                    <a:lstStyle/>
                    <a:p>
                      <a:pPr>
                        <a:lnSpc>
                          <a:spcPts val="2600"/>
                        </a:lnSpc>
                      </a:pPr>
                      <a:endParaRPr lang="en-US" sz="2400" dirty="0">
                        <a:solidFill>
                          <a:schemeClr val="bg1">
                            <a:lumMod val="85000"/>
                          </a:schemeClr>
                        </a:solidFill>
                        <a:latin typeface="Arial"/>
                        <a:cs typeface="Arial"/>
                      </a:endParaRPr>
                    </a:p>
                  </a:txBody>
                  <a:tcPr marL="182880" marT="137160">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1600" b="1" dirty="0">
                          <a:solidFill>
                            <a:srgbClr val="D0D0D0"/>
                          </a:solidFill>
                          <a:latin typeface="Arial"/>
                          <a:cs typeface="Arial"/>
                        </a:rPr>
                        <a:t>For complete tutorials</a:t>
                      </a:r>
                      <a:r>
                        <a:rPr lang="en-US" sz="1600" b="1" baseline="0" dirty="0">
                          <a:solidFill>
                            <a:srgbClr val="D0D0D0"/>
                          </a:solidFill>
                          <a:latin typeface="Arial"/>
                          <a:cs typeface="Arial"/>
                        </a:rPr>
                        <a:t> visit:</a:t>
                      </a:r>
                    </a:p>
                    <a:p>
                      <a:pPr marL="0" marR="0" indent="0" algn="l" defTabSz="4388900" rtl="0" eaLnBrk="1" fontAlgn="auto" latinLnBrk="0" hangingPunct="1">
                        <a:lnSpc>
                          <a:spcPct val="100000"/>
                        </a:lnSpc>
                        <a:spcBef>
                          <a:spcPts val="0"/>
                        </a:spcBef>
                        <a:spcAft>
                          <a:spcPts val="0"/>
                        </a:spcAft>
                        <a:buClrTx/>
                        <a:buSzTx/>
                        <a:buFontTx/>
                        <a:buNone/>
                        <a:tabLst/>
                        <a:defRPr/>
                      </a:pPr>
                      <a:r>
                        <a:rPr lang="en-US" sz="1200" b="1" dirty="0">
                          <a:solidFill>
                            <a:srgbClr val="FFC000"/>
                          </a:solidFill>
                          <a:latin typeface="Arial"/>
                          <a:cs typeface="Arial"/>
                        </a:rPr>
                        <a:t>https://</a:t>
                      </a:r>
                      <a:r>
                        <a:rPr lang="en-US" sz="1200" b="1" dirty="0" err="1">
                          <a:solidFill>
                            <a:srgbClr val="FFC000"/>
                          </a:solidFill>
                          <a:latin typeface="Arial"/>
                          <a:cs typeface="Arial"/>
                        </a:rPr>
                        <a:t>www.posterpresentations.com</a:t>
                      </a:r>
                      <a:r>
                        <a:rPr lang="en-US" sz="1200" b="1" dirty="0">
                          <a:solidFill>
                            <a:srgbClr val="FFC000"/>
                          </a:solidFill>
                          <a:latin typeface="Arial"/>
                          <a:cs typeface="Arial"/>
                        </a:rPr>
                        <a:t>/</a:t>
                      </a:r>
                      <a:r>
                        <a:rPr lang="en-US" sz="1200" b="1" dirty="0" err="1">
                          <a:solidFill>
                            <a:srgbClr val="FFC000"/>
                          </a:solidFill>
                          <a:latin typeface="Arial"/>
                          <a:cs typeface="Arial"/>
                        </a:rPr>
                        <a:t>helpdesk.html</a:t>
                      </a:r>
                      <a:endParaRPr lang="en-US" sz="8800" dirty="0"/>
                    </a:p>
                  </a:txBody>
                  <a:tcPr marL="182880" marT="137160">
                    <a:solidFill>
                      <a:srgbClr val="010101"/>
                    </a:solidFill>
                  </a:tcPr>
                </a:tc>
                <a:extLst>
                  <a:ext uri="{0D108BD9-81ED-4DB2-BD59-A6C34878D82A}">
                    <a16:rowId xmlns:a16="http://schemas.microsoft.com/office/drawing/2014/main" val="10009"/>
                  </a:ext>
                </a:extLst>
              </a:tr>
            </a:tbl>
          </a:graphicData>
        </a:graphic>
      </p:graphicFrame>
    </p:spTree>
  </p:cSld>
  <p:clrMap bg1="lt1" tx1="dk1" bg2="lt2" tx2="dk2" accent1="accent1" accent2="accent2" accent3="accent3" accent4="accent4" accent5="accent5" accent6="accent6" hlink="hlink" folHlink="folHlink"/>
  <p:sldLayoutIdLst>
    <p:sldLayoutId id="2147483658" r:id="rId1"/>
  </p:sldLayoutIdLst>
  <p:txStyles>
    <p:titleStyle>
      <a:lvl1pPr algn="ctr" defTabSz="3134552" rtl="0" eaLnBrk="1" latinLnBrk="0" hangingPunct="1">
        <a:spcBef>
          <a:spcPct val="0"/>
        </a:spcBef>
        <a:buNone/>
        <a:defRPr sz="6300" kern="1200">
          <a:solidFill>
            <a:schemeClr val="bg1"/>
          </a:solidFill>
          <a:latin typeface="Trebuchet MS" pitchFamily="34" charset="0"/>
          <a:ea typeface="+mj-ea"/>
          <a:cs typeface="+mj-cs"/>
        </a:defRPr>
      </a:lvl1pPr>
    </p:titleStyle>
    <p:bodyStyle>
      <a:lvl1pPr marL="1175457" indent="-1175457" algn="l" defTabSz="3134552" rtl="0" eaLnBrk="1" latinLnBrk="0" hangingPunct="1">
        <a:spcBef>
          <a:spcPct val="20000"/>
        </a:spcBef>
        <a:buFont typeface="Arial" pitchFamily="34" charset="0"/>
        <a:buChar char="•"/>
        <a:defRPr sz="11000" kern="1200">
          <a:solidFill>
            <a:schemeClr val="tx1"/>
          </a:solidFill>
          <a:latin typeface="+mn-lt"/>
          <a:ea typeface="+mn-ea"/>
          <a:cs typeface="+mn-cs"/>
        </a:defRPr>
      </a:lvl1pPr>
      <a:lvl2pPr marL="2546824" indent="-979547" algn="l" defTabSz="3134552" rtl="0" eaLnBrk="1" latinLnBrk="0" hangingPunct="1">
        <a:spcBef>
          <a:spcPct val="20000"/>
        </a:spcBef>
        <a:buFont typeface="Arial" pitchFamily="34" charset="0"/>
        <a:buChar char="–"/>
        <a:defRPr sz="9600" kern="1200">
          <a:solidFill>
            <a:schemeClr val="tx1"/>
          </a:solidFill>
          <a:latin typeface="+mn-lt"/>
          <a:ea typeface="+mn-ea"/>
          <a:cs typeface="+mn-cs"/>
        </a:defRPr>
      </a:lvl2pPr>
      <a:lvl3pPr marL="3918191" indent="-783639" algn="l" defTabSz="3134552" rtl="0" eaLnBrk="1" latinLnBrk="0" hangingPunct="1">
        <a:spcBef>
          <a:spcPct val="20000"/>
        </a:spcBef>
        <a:buFont typeface="Arial" pitchFamily="34" charset="0"/>
        <a:buChar char="•"/>
        <a:defRPr sz="8300" kern="1200">
          <a:solidFill>
            <a:schemeClr val="tx1"/>
          </a:solidFill>
          <a:latin typeface="+mn-lt"/>
          <a:ea typeface="+mn-ea"/>
          <a:cs typeface="+mn-cs"/>
        </a:defRPr>
      </a:lvl3pPr>
      <a:lvl4pPr marL="5485468"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4pPr>
      <a:lvl5pPr marL="7052744"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5pPr>
      <a:lvl6pPr marL="8620020"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6pPr>
      <a:lvl7pPr marL="10187296"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7pPr>
      <a:lvl8pPr marL="11754573"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8pPr>
      <a:lvl9pPr marL="13321849"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9pPr>
    </p:bodyStyle>
    <p:otherStyle>
      <a:defPPr>
        <a:defRPr lang="en-US"/>
      </a:defPPr>
      <a:lvl1pPr marL="0" algn="l" defTabSz="3134552" rtl="0" eaLnBrk="1" latinLnBrk="0" hangingPunct="1">
        <a:defRPr sz="6100" kern="1200">
          <a:solidFill>
            <a:schemeClr val="tx1"/>
          </a:solidFill>
          <a:latin typeface="+mn-lt"/>
          <a:ea typeface="+mn-ea"/>
          <a:cs typeface="+mn-cs"/>
        </a:defRPr>
      </a:lvl1pPr>
      <a:lvl2pPr marL="1567277" algn="l" defTabSz="3134552" rtl="0" eaLnBrk="1" latinLnBrk="0" hangingPunct="1">
        <a:defRPr sz="6100" kern="1200">
          <a:solidFill>
            <a:schemeClr val="tx1"/>
          </a:solidFill>
          <a:latin typeface="+mn-lt"/>
          <a:ea typeface="+mn-ea"/>
          <a:cs typeface="+mn-cs"/>
        </a:defRPr>
      </a:lvl2pPr>
      <a:lvl3pPr marL="3134552" algn="l" defTabSz="3134552" rtl="0" eaLnBrk="1" latinLnBrk="0" hangingPunct="1">
        <a:defRPr sz="6100" kern="1200">
          <a:solidFill>
            <a:schemeClr val="tx1"/>
          </a:solidFill>
          <a:latin typeface="+mn-lt"/>
          <a:ea typeface="+mn-ea"/>
          <a:cs typeface="+mn-cs"/>
        </a:defRPr>
      </a:lvl3pPr>
      <a:lvl4pPr marL="4701829" algn="l" defTabSz="3134552" rtl="0" eaLnBrk="1" latinLnBrk="0" hangingPunct="1">
        <a:defRPr sz="6100" kern="1200">
          <a:solidFill>
            <a:schemeClr val="tx1"/>
          </a:solidFill>
          <a:latin typeface="+mn-lt"/>
          <a:ea typeface="+mn-ea"/>
          <a:cs typeface="+mn-cs"/>
        </a:defRPr>
      </a:lvl4pPr>
      <a:lvl5pPr marL="6269105" algn="l" defTabSz="3134552" rtl="0" eaLnBrk="1" latinLnBrk="0" hangingPunct="1">
        <a:defRPr sz="6100" kern="1200">
          <a:solidFill>
            <a:schemeClr val="tx1"/>
          </a:solidFill>
          <a:latin typeface="+mn-lt"/>
          <a:ea typeface="+mn-ea"/>
          <a:cs typeface="+mn-cs"/>
        </a:defRPr>
      </a:lvl5pPr>
      <a:lvl6pPr marL="7836382" algn="l" defTabSz="3134552" rtl="0" eaLnBrk="1" latinLnBrk="0" hangingPunct="1">
        <a:defRPr sz="6100" kern="1200">
          <a:solidFill>
            <a:schemeClr val="tx1"/>
          </a:solidFill>
          <a:latin typeface="+mn-lt"/>
          <a:ea typeface="+mn-ea"/>
          <a:cs typeface="+mn-cs"/>
        </a:defRPr>
      </a:lvl6pPr>
      <a:lvl7pPr marL="9403659" algn="l" defTabSz="3134552" rtl="0" eaLnBrk="1" latinLnBrk="0" hangingPunct="1">
        <a:defRPr sz="6100" kern="1200">
          <a:solidFill>
            <a:schemeClr val="tx1"/>
          </a:solidFill>
          <a:latin typeface="+mn-lt"/>
          <a:ea typeface="+mn-ea"/>
          <a:cs typeface="+mn-cs"/>
        </a:defRPr>
      </a:lvl7pPr>
      <a:lvl8pPr marL="10970935" algn="l" defTabSz="3134552" rtl="0" eaLnBrk="1" latinLnBrk="0" hangingPunct="1">
        <a:defRPr sz="6100" kern="1200">
          <a:solidFill>
            <a:schemeClr val="tx1"/>
          </a:solidFill>
          <a:latin typeface="+mn-lt"/>
          <a:ea typeface="+mn-ea"/>
          <a:cs typeface="+mn-cs"/>
        </a:defRPr>
      </a:lvl8pPr>
      <a:lvl9pPr marL="12538212" algn="l" defTabSz="3134552" rtl="0" eaLnBrk="1" latinLnBrk="0" hangingPunct="1">
        <a:defRPr sz="61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4" name="Text Box 14"/>
          <p:cNvSpPr txBox="1">
            <a:spLocks noChangeArrowheads="1"/>
          </p:cNvSpPr>
          <p:nvPr userDrawn="1"/>
        </p:nvSpPr>
        <p:spPr bwMode="auto">
          <a:xfrm>
            <a:off x="1333503" y="21528803"/>
            <a:ext cx="1885950" cy="250727"/>
          </a:xfrm>
          <a:prstGeom prst="rect">
            <a:avLst/>
          </a:prstGeom>
          <a:noFill/>
          <a:ln w="9525">
            <a:noFill/>
            <a:miter lim="800000"/>
            <a:headEnd/>
            <a:tailEnd/>
          </a:ln>
          <a:effectLst/>
        </p:spPr>
        <p:txBody>
          <a:bodyPr lIns="65180" tIns="32584" rIns="65180" bIns="32584">
            <a:spAutoFit/>
          </a:bodyPr>
          <a:lstStyle/>
          <a:p>
            <a:pPr eaLnBrk="0" hangingPunct="0">
              <a:lnSpc>
                <a:spcPct val="65000"/>
              </a:lnSpc>
              <a:spcBef>
                <a:spcPct val="50000"/>
              </a:spcBef>
              <a:defRPr/>
            </a:pPr>
            <a:r>
              <a:rPr lang="en-US" sz="4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800" b="1" dirty="0">
                <a:solidFill>
                  <a:schemeClr val="bg1">
                    <a:lumMod val="75000"/>
                  </a:schemeClr>
                </a:solidFill>
                <a:latin typeface="Arial" charset="0"/>
              </a:rPr>
              <a:t>www.PosterPresentations.com</a:t>
            </a:r>
          </a:p>
        </p:txBody>
      </p:sp>
    </p:spTree>
    <p:extLst>
      <p:ext uri="{BB962C8B-B14F-4D97-AF65-F5344CB8AC3E}">
        <p14:creationId xmlns:p14="http://schemas.microsoft.com/office/powerpoint/2010/main" val="94776725"/>
      </p:ext>
    </p:extLst>
  </p:cSld>
  <p:clrMap bg1="lt1" tx1="dk1" bg2="lt2" tx2="dk2" accent1="accent1" accent2="accent2" accent3="accent3" accent4="accent4" accent5="accent5" accent6="accent6" hlink="hlink" folHlink="folHlink"/>
  <p:sldLayoutIdLst>
    <p:sldLayoutId id="2147483660" r:id="rId1"/>
  </p:sldLayoutIdLst>
  <p:txStyles>
    <p:titleStyle>
      <a:lvl1pPr algn="ctr" defTabSz="3134552" rtl="0" eaLnBrk="1" latinLnBrk="0" hangingPunct="1">
        <a:spcBef>
          <a:spcPct val="0"/>
        </a:spcBef>
        <a:buNone/>
        <a:defRPr sz="6300" kern="1200">
          <a:solidFill>
            <a:schemeClr val="bg1"/>
          </a:solidFill>
          <a:latin typeface="Trebuchet MS" pitchFamily="34" charset="0"/>
          <a:ea typeface="+mj-ea"/>
          <a:cs typeface="+mj-cs"/>
        </a:defRPr>
      </a:lvl1pPr>
    </p:titleStyle>
    <p:bodyStyle>
      <a:lvl1pPr marL="1175457" indent="-1175457" algn="l" defTabSz="3134552" rtl="0" eaLnBrk="1" latinLnBrk="0" hangingPunct="1">
        <a:spcBef>
          <a:spcPct val="20000"/>
        </a:spcBef>
        <a:buFont typeface="Arial" pitchFamily="34" charset="0"/>
        <a:buChar char="•"/>
        <a:defRPr sz="11000" kern="1200">
          <a:solidFill>
            <a:schemeClr val="tx1"/>
          </a:solidFill>
          <a:latin typeface="+mn-lt"/>
          <a:ea typeface="+mn-ea"/>
          <a:cs typeface="+mn-cs"/>
        </a:defRPr>
      </a:lvl1pPr>
      <a:lvl2pPr marL="2546824" indent="-979547" algn="l" defTabSz="3134552" rtl="0" eaLnBrk="1" latinLnBrk="0" hangingPunct="1">
        <a:spcBef>
          <a:spcPct val="20000"/>
        </a:spcBef>
        <a:buFont typeface="Arial" pitchFamily="34" charset="0"/>
        <a:buChar char="–"/>
        <a:defRPr sz="9600" kern="1200">
          <a:solidFill>
            <a:schemeClr val="tx1"/>
          </a:solidFill>
          <a:latin typeface="+mn-lt"/>
          <a:ea typeface="+mn-ea"/>
          <a:cs typeface="+mn-cs"/>
        </a:defRPr>
      </a:lvl2pPr>
      <a:lvl3pPr marL="3918191" indent="-783639" algn="l" defTabSz="3134552" rtl="0" eaLnBrk="1" latinLnBrk="0" hangingPunct="1">
        <a:spcBef>
          <a:spcPct val="20000"/>
        </a:spcBef>
        <a:buFont typeface="Arial" pitchFamily="34" charset="0"/>
        <a:buChar char="•"/>
        <a:defRPr sz="8300" kern="1200">
          <a:solidFill>
            <a:schemeClr val="tx1"/>
          </a:solidFill>
          <a:latin typeface="+mn-lt"/>
          <a:ea typeface="+mn-ea"/>
          <a:cs typeface="+mn-cs"/>
        </a:defRPr>
      </a:lvl3pPr>
      <a:lvl4pPr marL="5485468"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4pPr>
      <a:lvl5pPr marL="7052744"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5pPr>
      <a:lvl6pPr marL="8620020"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6pPr>
      <a:lvl7pPr marL="10187296"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7pPr>
      <a:lvl8pPr marL="11754573"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8pPr>
      <a:lvl9pPr marL="13321849"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9pPr>
    </p:bodyStyle>
    <p:otherStyle>
      <a:defPPr>
        <a:defRPr lang="en-US"/>
      </a:defPPr>
      <a:lvl1pPr marL="0" algn="l" defTabSz="3134552" rtl="0" eaLnBrk="1" latinLnBrk="0" hangingPunct="1">
        <a:defRPr sz="6100" kern="1200">
          <a:solidFill>
            <a:schemeClr val="tx1"/>
          </a:solidFill>
          <a:latin typeface="+mn-lt"/>
          <a:ea typeface="+mn-ea"/>
          <a:cs typeface="+mn-cs"/>
        </a:defRPr>
      </a:lvl1pPr>
      <a:lvl2pPr marL="1567277" algn="l" defTabSz="3134552" rtl="0" eaLnBrk="1" latinLnBrk="0" hangingPunct="1">
        <a:defRPr sz="6100" kern="1200">
          <a:solidFill>
            <a:schemeClr val="tx1"/>
          </a:solidFill>
          <a:latin typeface="+mn-lt"/>
          <a:ea typeface="+mn-ea"/>
          <a:cs typeface="+mn-cs"/>
        </a:defRPr>
      </a:lvl2pPr>
      <a:lvl3pPr marL="3134552" algn="l" defTabSz="3134552" rtl="0" eaLnBrk="1" latinLnBrk="0" hangingPunct="1">
        <a:defRPr sz="6100" kern="1200">
          <a:solidFill>
            <a:schemeClr val="tx1"/>
          </a:solidFill>
          <a:latin typeface="+mn-lt"/>
          <a:ea typeface="+mn-ea"/>
          <a:cs typeface="+mn-cs"/>
        </a:defRPr>
      </a:lvl3pPr>
      <a:lvl4pPr marL="4701829" algn="l" defTabSz="3134552" rtl="0" eaLnBrk="1" latinLnBrk="0" hangingPunct="1">
        <a:defRPr sz="6100" kern="1200">
          <a:solidFill>
            <a:schemeClr val="tx1"/>
          </a:solidFill>
          <a:latin typeface="+mn-lt"/>
          <a:ea typeface="+mn-ea"/>
          <a:cs typeface="+mn-cs"/>
        </a:defRPr>
      </a:lvl4pPr>
      <a:lvl5pPr marL="6269105" algn="l" defTabSz="3134552" rtl="0" eaLnBrk="1" latinLnBrk="0" hangingPunct="1">
        <a:defRPr sz="6100" kern="1200">
          <a:solidFill>
            <a:schemeClr val="tx1"/>
          </a:solidFill>
          <a:latin typeface="+mn-lt"/>
          <a:ea typeface="+mn-ea"/>
          <a:cs typeface="+mn-cs"/>
        </a:defRPr>
      </a:lvl5pPr>
      <a:lvl6pPr marL="7836382" algn="l" defTabSz="3134552" rtl="0" eaLnBrk="1" latinLnBrk="0" hangingPunct="1">
        <a:defRPr sz="6100" kern="1200">
          <a:solidFill>
            <a:schemeClr val="tx1"/>
          </a:solidFill>
          <a:latin typeface="+mn-lt"/>
          <a:ea typeface="+mn-ea"/>
          <a:cs typeface="+mn-cs"/>
        </a:defRPr>
      </a:lvl6pPr>
      <a:lvl7pPr marL="9403659" algn="l" defTabSz="3134552" rtl="0" eaLnBrk="1" latinLnBrk="0" hangingPunct="1">
        <a:defRPr sz="6100" kern="1200">
          <a:solidFill>
            <a:schemeClr val="tx1"/>
          </a:solidFill>
          <a:latin typeface="+mn-lt"/>
          <a:ea typeface="+mn-ea"/>
          <a:cs typeface="+mn-cs"/>
        </a:defRPr>
      </a:lvl7pPr>
      <a:lvl8pPr marL="10970935" algn="l" defTabSz="3134552" rtl="0" eaLnBrk="1" latinLnBrk="0" hangingPunct="1">
        <a:defRPr sz="6100" kern="1200">
          <a:solidFill>
            <a:schemeClr val="tx1"/>
          </a:solidFill>
          <a:latin typeface="+mn-lt"/>
          <a:ea typeface="+mn-ea"/>
          <a:cs typeface="+mn-cs"/>
        </a:defRPr>
      </a:lvl8pPr>
      <a:lvl9pPr marL="12538212" algn="l" defTabSz="3134552" rtl="0" eaLnBrk="1" latinLnBrk="0" hangingPunct="1">
        <a:defRPr sz="6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18"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hyperlink" Target="https://help.twitter.com/en/managing-your-account/using-the-tweet-activity-dashboard#:~:text=To%20access%20your%20Tweet%20activity,icon%20visible%20in%20your%20Tweets" TargetMode="External"/><Relationship Id="rId17" Type="http://schemas.openxmlformats.org/officeDocument/2006/relationships/image" Target="../media/image16.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hyperlink" Target="https://developer.twitter.com/en/docs/twitter-api" TargetMode="External"/><Relationship Id="rId5" Type="http://schemas.openxmlformats.org/officeDocument/2006/relationships/image" Target="../media/image9.png"/><Relationship Id="rId15" Type="http://schemas.openxmlformats.org/officeDocument/2006/relationships/image" Target="../media/image13.png"/><Relationship Id="rId4" Type="http://schemas.openxmlformats.org/officeDocument/2006/relationships/image" Target="../media/image8.png"/><Relationship Id="rId9" Type="http://schemas.openxmlformats.org/officeDocument/2006/relationships/image" Target="../media/image11.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296">
            <a:extLst>
              <a:ext uri="{FF2B5EF4-FFF2-40B4-BE49-F238E27FC236}">
                <a16:creationId xmlns:a16="http://schemas.microsoft.com/office/drawing/2014/main" id="{B228BD4F-21BC-2FE0-6A48-53C6E5FC2022}"/>
              </a:ext>
            </a:extLst>
          </p:cNvPr>
          <p:cNvSpPr txBox="1">
            <a:spLocks/>
          </p:cNvSpPr>
          <p:nvPr/>
        </p:nvSpPr>
        <p:spPr>
          <a:xfrm>
            <a:off x="19231" y="21322147"/>
            <a:ext cx="32918400" cy="606704"/>
          </a:xfrm>
          <a:prstGeom prst="rect">
            <a:avLst/>
          </a:prstGeom>
          <a:solidFill>
            <a:schemeClr val="bg1"/>
          </a:solidFill>
        </p:spPr>
        <p:txBody>
          <a:bodyPr>
            <a:noAutofit/>
          </a:bodyPr>
          <a:lstStyle>
            <a:lvl1pPr marL="0" indent="0" algn="ctr" defTabSz="3134552" rtl="0" eaLnBrk="1" latinLnBrk="0" hangingPunct="1">
              <a:spcBef>
                <a:spcPct val="20000"/>
              </a:spcBef>
              <a:buFontTx/>
              <a:buNone/>
              <a:defRPr sz="7200" b="1" kern="1200">
                <a:solidFill>
                  <a:schemeClr val="accent5">
                    <a:lumMod val="50000"/>
                  </a:schemeClr>
                </a:solidFill>
                <a:latin typeface="+mn-lt"/>
                <a:ea typeface="+mn-ea"/>
                <a:cs typeface="+mn-cs"/>
              </a:defRPr>
            </a:lvl1pPr>
            <a:lvl2pPr marL="2546824" indent="-979547" algn="l" defTabSz="3134552" rtl="0" eaLnBrk="1" latinLnBrk="0" hangingPunct="1">
              <a:spcBef>
                <a:spcPct val="20000"/>
              </a:spcBef>
              <a:buFontTx/>
              <a:buNone/>
              <a:defRPr sz="7200" kern="1200">
                <a:solidFill>
                  <a:schemeClr val="tx1"/>
                </a:solidFill>
                <a:latin typeface="+mn-lt"/>
                <a:ea typeface="+mn-ea"/>
                <a:cs typeface="+mn-cs"/>
              </a:defRPr>
            </a:lvl2pPr>
            <a:lvl3pPr marL="3918191" indent="-783639" algn="l" defTabSz="3134552" rtl="0" eaLnBrk="1" latinLnBrk="0" hangingPunct="1">
              <a:spcBef>
                <a:spcPct val="20000"/>
              </a:spcBef>
              <a:buFontTx/>
              <a:buNone/>
              <a:defRPr sz="7200" kern="1200">
                <a:solidFill>
                  <a:schemeClr val="tx1"/>
                </a:solidFill>
                <a:latin typeface="+mn-lt"/>
                <a:ea typeface="+mn-ea"/>
                <a:cs typeface="+mn-cs"/>
              </a:defRPr>
            </a:lvl3pPr>
            <a:lvl4pPr marL="5485468" indent="-783639" algn="l" defTabSz="3134552" rtl="0" eaLnBrk="1" latinLnBrk="0" hangingPunct="1">
              <a:spcBef>
                <a:spcPct val="20000"/>
              </a:spcBef>
              <a:buFontTx/>
              <a:buNone/>
              <a:defRPr sz="7200" kern="1200">
                <a:solidFill>
                  <a:schemeClr val="tx1"/>
                </a:solidFill>
                <a:latin typeface="+mn-lt"/>
                <a:ea typeface="+mn-ea"/>
                <a:cs typeface="+mn-cs"/>
              </a:defRPr>
            </a:lvl4pPr>
            <a:lvl5pPr marL="7052744" indent="-783639" algn="l" defTabSz="3134552" rtl="0" eaLnBrk="1" latinLnBrk="0" hangingPunct="1">
              <a:spcBef>
                <a:spcPct val="20000"/>
              </a:spcBef>
              <a:buFontTx/>
              <a:buNone/>
              <a:defRPr sz="7200" kern="1200">
                <a:solidFill>
                  <a:schemeClr val="tx1"/>
                </a:solidFill>
                <a:latin typeface="+mn-lt"/>
                <a:ea typeface="+mn-ea"/>
                <a:cs typeface="+mn-cs"/>
              </a:defRPr>
            </a:lvl5pPr>
            <a:lvl6pPr marL="8620020"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6pPr>
            <a:lvl7pPr marL="10187296"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7pPr>
            <a:lvl8pPr marL="11754573"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8pPr>
            <a:lvl9pPr marL="13321849"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9pPr>
          </a:lstStyle>
          <a:p>
            <a:endParaRPr lang="en-US" sz="6000" dirty="0">
              <a:highlight>
                <a:srgbClr val="0000FF"/>
              </a:highlight>
              <a:latin typeface="Arial" panose="020B0604020202020204" pitchFamily="34" charset="0"/>
              <a:cs typeface="Arial" panose="020B0604020202020204" pitchFamily="34" charset="0"/>
            </a:endParaRPr>
          </a:p>
        </p:txBody>
      </p:sp>
      <p:sp>
        <p:nvSpPr>
          <p:cNvPr id="6" name="Text Placeholder 296">
            <a:extLst>
              <a:ext uri="{FF2B5EF4-FFF2-40B4-BE49-F238E27FC236}">
                <a16:creationId xmlns:a16="http://schemas.microsoft.com/office/drawing/2014/main" id="{737DB78D-0E9B-B7F0-DC64-67550DAB99DC}"/>
              </a:ext>
            </a:extLst>
          </p:cNvPr>
          <p:cNvSpPr txBox="1">
            <a:spLocks/>
          </p:cNvSpPr>
          <p:nvPr/>
        </p:nvSpPr>
        <p:spPr>
          <a:xfrm>
            <a:off x="0" y="36233"/>
            <a:ext cx="32918400" cy="1698454"/>
          </a:xfrm>
          <a:prstGeom prst="rect">
            <a:avLst/>
          </a:prstGeom>
          <a:solidFill>
            <a:schemeClr val="accent1">
              <a:lumMod val="75000"/>
            </a:schemeClr>
          </a:solidFill>
        </p:spPr>
        <p:txBody>
          <a:bodyPr>
            <a:noAutofit/>
          </a:bodyPr>
          <a:lstStyle>
            <a:lvl1pPr marL="0" indent="0" algn="ctr" defTabSz="3134552" rtl="0" eaLnBrk="1" latinLnBrk="0" hangingPunct="1">
              <a:spcBef>
                <a:spcPct val="20000"/>
              </a:spcBef>
              <a:buFontTx/>
              <a:buNone/>
              <a:defRPr sz="7200" b="1" kern="1200">
                <a:solidFill>
                  <a:schemeClr val="accent5">
                    <a:lumMod val="50000"/>
                  </a:schemeClr>
                </a:solidFill>
                <a:latin typeface="+mn-lt"/>
                <a:ea typeface="+mn-ea"/>
                <a:cs typeface="+mn-cs"/>
              </a:defRPr>
            </a:lvl1pPr>
            <a:lvl2pPr marL="2546824" indent="-979547" algn="l" defTabSz="3134552" rtl="0" eaLnBrk="1" latinLnBrk="0" hangingPunct="1">
              <a:spcBef>
                <a:spcPct val="20000"/>
              </a:spcBef>
              <a:buFontTx/>
              <a:buNone/>
              <a:defRPr sz="7200" kern="1200">
                <a:solidFill>
                  <a:schemeClr val="tx1"/>
                </a:solidFill>
                <a:latin typeface="+mn-lt"/>
                <a:ea typeface="+mn-ea"/>
                <a:cs typeface="+mn-cs"/>
              </a:defRPr>
            </a:lvl2pPr>
            <a:lvl3pPr marL="3918191" indent="-783639" algn="l" defTabSz="3134552" rtl="0" eaLnBrk="1" latinLnBrk="0" hangingPunct="1">
              <a:spcBef>
                <a:spcPct val="20000"/>
              </a:spcBef>
              <a:buFontTx/>
              <a:buNone/>
              <a:defRPr sz="7200" kern="1200">
                <a:solidFill>
                  <a:schemeClr val="tx1"/>
                </a:solidFill>
                <a:latin typeface="+mn-lt"/>
                <a:ea typeface="+mn-ea"/>
                <a:cs typeface="+mn-cs"/>
              </a:defRPr>
            </a:lvl3pPr>
            <a:lvl4pPr marL="5485468" indent="-783639" algn="l" defTabSz="3134552" rtl="0" eaLnBrk="1" latinLnBrk="0" hangingPunct="1">
              <a:spcBef>
                <a:spcPct val="20000"/>
              </a:spcBef>
              <a:buFontTx/>
              <a:buNone/>
              <a:defRPr sz="7200" kern="1200">
                <a:solidFill>
                  <a:schemeClr val="tx1"/>
                </a:solidFill>
                <a:latin typeface="+mn-lt"/>
                <a:ea typeface="+mn-ea"/>
                <a:cs typeface="+mn-cs"/>
              </a:defRPr>
            </a:lvl4pPr>
            <a:lvl5pPr marL="7052744" indent="-783639" algn="l" defTabSz="3134552" rtl="0" eaLnBrk="1" latinLnBrk="0" hangingPunct="1">
              <a:spcBef>
                <a:spcPct val="20000"/>
              </a:spcBef>
              <a:buFontTx/>
              <a:buNone/>
              <a:defRPr sz="7200" kern="1200">
                <a:solidFill>
                  <a:schemeClr val="tx1"/>
                </a:solidFill>
                <a:latin typeface="+mn-lt"/>
                <a:ea typeface="+mn-ea"/>
                <a:cs typeface="+mn-cs"/>
              </a:defRPr>
            </a:lvl5pPr>
            <a:lvl6pPr marL="8620020"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6pPr>
            <a:lvl7pPr marL="10187296"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7pPr>
            <a:lvl8pPr marL="11754573"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8pPr>
            <a:lvl9pPr marL="13321849"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9pPr>
          </a:lstStyle>
          <a:p>
            <a:endParaRPr lang="en-US" sz="6000" dirty="0">
              <a:highlight>
                <a:srgbClr val="0000FF"/>
              </a:highlight>
              <a:latin typeface="Arial" panose="020B0604020202020204" pitchFamily="34" charset="0"/>
              <a:cs typeface="Arial" panose="020B0604020202020204" pitchFamily="34" charset="0"/>
            </a:endParaRPr>
          </a:p>
        </p:txBody>
      </p:sp>
      <p:sp>
        <p:nvSpPr>
          <p:cNvPr id="252" name="Text Placeholder 251"/>
          <p:cNvSpPr>
            <a:spLocks noGrp="1"/>
          </p:cNvSpPr>
          <p:nvPr>
            <p:ph type="body" sz="quarter" idx="10"/>
          </p:nvPr>
        </p:nvSpPr>
        <p:spPr>
          <a:xfrm>
            <a:off x="678140" y="4002938"/>
            <a:ext cx="10193458" cy="9222011"/>
          </a:xfrm>
        </p:spPr>
        <p:txBody>
          <a:bodyPr/>
          <a:lstStyle/>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On Jun 24, 2022, the U.S. Supreme Court </a:t>
            </a:r>
            <a:r>
              <a:rPr lang="en-US" sz="1800" b="1" u="none" strike="noStrike" dirty="0">
                <a:effectLst/>
                <a:latin typeface="Arial" panose="020B0604020202020204" pitchFamily="34" charset="0"/>
                <a:ea typeface="SimSun" panose="02010600030101010101" pitchFamily="2" charset="-122"/>
                <a:cs typeface="Arial" panose="020B0604020202020204" pitchFamily="34" charset="0"/>
              </a:rPr>
              <a:t>overturned Roe v. Wade</a:t>
            </a: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 the landmark piece of legislation that made access to abortion a federal right in the U.S. There are now 11 U.S. states restricting illegal abortion, and investigations about illegal abortion since the overturn frequently reference </a:t>
            </a:r>
            <a:r>
              <a:rPr lang="en-US" sz="1800" b="1" u="none" strike="noStrike" dirty="0">
                <a:effectLst/>
                <a:latin typeface="Arial" panose="020B0604020202020204" pitchFamily="34" charset="0"/>
                <a:ea typeface="SimSun" panose="02010600030101010101" pitchFamily="2" charset="-122"/>
                <a:cs typeface="Arial" panose="020B0604020202020204" pitchFamily="34" charset="0"/>
              </a:rPr>
              <a:t>individual data points from period trackers</a:t>
            </a: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 and social media as evidence.</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As some people were against the overturn decision as well as the government’s and the police’s access to their private data granted by period trackers, there might be increased attention and discussion about period tracker related privacy around the overturn.</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The CS 234 final project successfully detected an increase in the proportion of tweets discussing period tracker data privacy between the Roe v. Wade leak and the overturn.</a:t>
            </a:r>
          </a:p>
          <a:p>
            <a:pPr marR="0" lvl="0">
              <a:lnSpc>
                <a:spcPct val="115000"/>
              </a:lnSpc>
              <a:spcBef>
                <a:spcPts val="0"/>
              </a:spcBef>
              <a:spcAft>
                <a:spcPts val="0"/>
              </a:spcAft>
            </a:pPr>
            <a:endParaRPr lang="en-US" dirty="0">
              <a:latin typeface="Arial" panose="020B0604020202020204" pitchFamily="34" charset="0"/>
              <a:ea typeface="SimSun" panose="02010600030101010101" pitchFamily="2" charset="-122"/>
              <a:cs typeface="Arial" panose="020B0604020202020204" pitchFamily="34" charset="0"/>
            </a:endParaRPr>
          </a:p>
          <a:p>
            <a:pPr algn="ctr">
              <a:lnSpc>
                <a:spcPct val="115000"/>
              </a:lnSpc>
              <a:spcBef>
                <a:spcPts val="0"/>
              </a:spcBef>
            </a:pPr>
            <a:r>
              <a:rPr lang="en-US" dirty="0">
                <a:latin typeface="Arial" panose="020B0604020202020204" pitchFamily="34" charset="0"/>
                <a:ea typeface="SimSun" panose="02010600030101010101" pitchFamily="2" charset="-122"/>
                <a:cs typeface="Arial" panose="020B0604020202020204" pitchFamily="34" charset="0"/>
              </a:rPr>
              <a:t>Figure</a:t>
            </a:r>
            <a:r>
              <a:rPr lang="en-US" altLang="zh-CN" dirty="0">
                <a:latin typeface="Arial" panose="020B0604020202020204" pitchFamily="34" charset="0"/>
                <a:ea typeface="SimSun" panose="02010600030101010101" pitchFamily="2" charset="-122"/>
                <a:cs typeface="Arial" panose="020B0604020202020204" pitchFamily="34" charset="0"/>
              </a:rPr>
              <a:t>1:</a:t>
            </a:r>
            <a:r>
              <a:rPr lang="zh-CN" altLang="en-US" dirty="0">
                <a:latin typeface="Arial" panose="020B0604020202020204" pitchFamily="34" charset="0"/>
                <a:ea typeface="SimSun" panose="02010600030101010101" pitchFamily="2" charset="-122"/>
                <a:cs typeface="Arial" panose="020B0604020202020204" pitchFamily="34" charset="0"/>
              </a:rPr>
              <a:t> </a:t>
            </a:r>
            <a:r>
              <a:rPr lang="en-US" sz="1800" dirty="0">
                <a:effectLst/>
                <a:latin typeface="Arial" panose="020B0604020202020204" pitchFamily="34" charset="0"/>
                <a:ea typeface="Arial" panose="020B0604020202020204" pitchFamily="34" charset="0"/>
                <a:cs typeface="Arial" panose="020B0604020202020204" pitchFamily="34" charset="0"/>
              </a:rPr>
              <a:t>Proportion of Period Tracker Related Tweets that Expressed Data Concern, 2021 - 2022</a:t>
            </a:r>
            <a:endParaRPr lang="en-US" altLang="zh-CN" dirty="0">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sz="1800" u="none" strike="noStrike" dirty="0">
              <a:effectLst/>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sz="1800" u="none" strike="noStrike" dirty="0">
              <a:effectLst/>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dirty="0">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sz="1800" u="none" strike="noStrike" dirty="0">
              <a:effectLst/>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dirty="0">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sz="1800" u="none" strike="noStrike" dirty="0">
              <a:effectLst/>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dirty="0">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sz="1800" u="none" strike="noStrike" dirty="0">
              <a:effectLst/>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dirty="0">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sz="1800" u="none" strike="noStrike" dirty="0">
              <a:effectLst/>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dirty="0">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dirty="0">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sz="1800" u="none" strike="noStrike" dirty="0">
              <a:effectLst/>
              <a:latin typeface="Arial" panose="020B060402020202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This study extended on the previous project and testified </a:t>
            </a:r>
            <a:r>
              <a:rPr lang="en-US" sz="1800" b="1" u="none" strike="noStrike" dirty="0">
                <a:effectLst/>
                <a:latin typeface="Arial" panose="020B0604020202020204" pitchFamily="34" charset="0"/>
                <a:ea typeface="SimSun" panose="02010600030101010101" pitchFamily="2" charset="-122"/>
                <a:cs typeface="Arial" panose="020B0604020202020204" pitchFamily="34" charset="0"/>
              </a:rPr>
              <a:t>if such tweets also had higher engagement rate around this time</a:t>
            </a: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a:t>
            </a:r>
          </a:p>
        </p:txBody>
      </p:sp>
      <p:sp>
        <p:nvSpPr>
          <p:cNvPr id="253" name="Text Placeholder 252"/>
          <p:cNvSpPr>
            <a:spLocks noGrp="1"/>
          </p:cNvSpPr>
          <p:nvPr>
            <p:ph type="body" sz="quarter" idx="11"/>
          </p:nvPr>
        </p:nvSpPr>
        <p:spPr>
          <a:solidFill>
            <a:schemeClr val="accent1">
              <a:lumMod val="75000"/>
            </a:schemeClr>
          </a:solidFill>
        </p:spPr>
        <p:txBody>
          <a:bodyPr/>
          <a:lstStyle/>
          <a:p>
            <a:r>
              <a:rPr lang="en-US" u="none" dirty="0">
                <a:solidFill>
                  <a:schemeClr val="bg1"/>
                </a:solidFill>
                <a:latin typeface="Arial" panose="020B0604020202020204" pitchFamily="34" charset="0"/>
                <a:cs typeface="Arial" panose="020B0604020202020204" pitchFamily="34" charset="0"/>
              </a:rPr>
              <a:t>Background and Research Questions</a:t>
            </a:r>
          </a:p>
        </p:txBody>
      </p:sp>
      <mc:AlternateContent xmlns:mc="http://schemas.openxmlformats.org/markup-compatibility/2006" xmlns:a14="http://schemas.microsoft.com/office/drawing/2010/main">
        <mc:Choice Requires="a14">
          <p:sp>
            <p:nvSpPr>
              <p:cNvPr id="160" name="Text Placeholder 159"/>
              <p:cNvSpPr>
                <a:spLocks noGrp="1"/>
              </p:cNvSpPr>
              <p:nvPr>
                <p:ph type="body" sz="quarter" idx="19"/>
              </p:nvPr>
            </p:nvSpPr>
            <p:spPr>
              <a:xfrm>
                <a:off x="728488" y="13690833"/>
                <a:ext cx="10194648" cy="7990841"/>
              </a:xfrm>
            </p:spPr>
            <p:txBody>
              <a:bodyPr/>
              <a:lstStyle/>
              <a:p>
                <a:pPr marR="0" lvl="0">
                  <a:lnSpc>
                    <a:spcPct val="115000"/>
                  </a:lnSpc>
                  <a:spcBef>
                    <a:spcPts val="0"/>
                  </a:spcBef>
                  <a:spcAft>
                    <a:spcPts val="0"/>
                  </a:spcAft>
                </a:pPr>
                <a:r>
                  <a:rPr lang="en-US" sz="1800" b="1" i="1" dirty="0">
                    <a:effectLst/>
                    <a:latin typeface="Arial" panose="020B0604020202020204" pitchFamily="34" charset="0"/>
                    <a:ea typeface="SimSun" panose="02010600030101010101" pitchFamily="2" charset="-122"/>
                    <a:cs typeface="Arial" panose="020B0604020202020204" pitchFamily="34" charset="0"/>
                  </a:rPr>
                  <a:t>Description</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The original tweet data was extracted from the Twitter Web API, which had 195,875 unique tweets and 131,495 unique users from Oct 15, 2021 to Oct 14, 2022.</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To quantify the proportion of unofficial tweets discussing period tracker data privacy, the CS 234 final project trimmed the original dataset by labeling user and tweet types with ML models of Naïve Bayes and Logistic Regression.</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This study was based on the trimmed dataset, which only contained individual users and period tracker related tweets.</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This dataset had 26,092 rows and 20 columns, such as the tweet content, time a tweet was posted, number of retweets, and if a tweet was data privacy relevant.</a:t>
                </a:r>
              </a:p>
              <a:p>
                <a:pPr marR="0" lvl="0">
                  <a:lnSpc>
                    <a:spcPct val="115000"/>
                  </a:lnSpc>
                  <a:spcBef>
                    <a:spcPts val="0"/>
                  </a:spcBef>
                  <a:spcAft>
                    <a:spcPts val="0"/>
                  </a:spcAft>
                </a:pPr>
                <a:endParaRPr lang="en-US" sz="1800" b="1" i="1" dirty="0">
                  <a:effectLst/>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r>
                  <a:rPr lang="en-US" sz="1800" b="1" i="1" dirty="0">
                    <a:effectLst/>
                    <a:latin typeface="Arial" panose="020B0604020202020204" pitchFamily="34" charset="0"/>
                    <a:ea typeface="SimSun" panose="02010600030101010101" pitchFamily="2" charset="-122"/>
                    <a:cs typeface="Arial" panose="020B0604020202020204" pitchFamily="34" charset="0"/>
                  </a:rPr>
                  <a:t>Cleaning / Modification</a:t>
                </a:r>
                <a:endParaRPr lang="en-US" sz="1800" i="1" dirty="0">
                  <a:effectLst/>
                  <a:latin typeface="Arial" panose="020B060402020202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Time a tweet was posted: It was converted from a continuous time variable to a categorical variable to catch the association between a tweet’s engagement rate and when it was posted. The 4 categories were pre-leak (Oct 15, 2021 ~ May 1, 2022), leak to overturn (May 2, 2022 ~ Jun 23, 2022), the month of overturn (Jun 24, 2022 ~ Jul 23, 2022), and post-decision (Jul 24, 2022 ~ Oct 14, 2022).</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Engagement rate: The engagement rate for a tweet was defined as engagement over impression by Twitter</a:t>
                </a:r>
                <a:r>
                  <a:rPr lang="en-US" sz="1800" u="none" strike="noStrike" baseline="30000" dirty="0">
                    <a:effectLst/>
                    <a:latin typeface="Arial" panose="020B0604020202020204" pitchFamily="34" charset="0"/>
                    <a:ea typeface="SimSun" panose="02010600030101010101" pitchFamily="2" charset="-122"/>
                    <a:cs typeface="Arial" panose="020B0604020202020204" pitchFamily="34" charset="0"/>
                  </a:rPr>
                  <a:t>1</a:t>
                </a: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 here calculated as </a:t>
                </a:r>
                <a14:m>
                  <m:oMath xmlns:m="http://schemas.openxmlformats.org/officeDocument/2006/math">
                    <m:f>
                      <m:fPr>
                        <m:ctrlPr>
                          <a:rPr lang="en-US" sz="1800" i="1" u="none" strike="noStrike">
                            <a:effectLst/>
                            <a:latin typeface="Cambria Math" panose="02040503050406030204" pitchFamily="18" charset="0"/>
                            <a:ea typeface="SimSun" panose="02010600030101010101" pitchFamily="2" charset="-122"/>
                          </a:rPr>
                        </m:ctrlPr>
                      </m:fPr>
                      <m:num>
                        <m:r>
                          <a:rPr lang="en-US" sz="1800" i="1" u="none" strike="noStrike">
                            <a:effectLst/>
                            <a:latin typeface="Cambria Math" panose="02040503050406030204" pitchFamily="18" charset="0"/>
                            <a:ea typeface="SimSun" panose="02010600030101010101" pitchFamily="2" charset="-122"/>
                          </a:rPr>
                          <m:t>#</m:t>
                        </m:r>
                        <m:r>
                          <a:rPr lang="en-US" sz="1800" i="1" u="none" strike="noStrike">
                            <a:effectLst/>
                            <a:latin typeface="Cambria Math" panose="02040503050406030204" pitchFamily="18" charset="0"/>
                            <a:ea typeface="SimSun" panose="02010600030101010101" pitchFamily="2" charset="-122"/>
                          </a:rPr>
                          <m:t>𝑙𝑖𝑘𝑒𝑠</m:t>
                        </m:r>
                        <m:r>
                          <a:rPr lang="en-US" sz="1800" i="1" u="none" strike="noStrike">
                            <a:effectLst/>
                            <a:latin typeface="Cambria Math" panose="02040503050406030204" pitchFamily="18" charset="0"/>
                            <a:ea typeface="SimSun" panose="02010600030101010101" pitchFamily="2" charset="-122"/>
                          </a:rPr>
                          <m:t> + #</m:t>
                        </m:r>
                        <m:r>
                          <a:rPr lang="en-US" sz="1800" i="1" u="none" strike="noStrike">
                            <a:effectLst/>
                            <a:latin typeface="Cambria Math" panose="02040503050406030204" pitchFamily="18" charset="0"/>
                            <a:ea typeface="SimSun" panose="02010600030101010101" pitchFamily="2" charset="-122"/>
                          </a:rPr>
                          <m:t>𝑟𝑒𝑡𝑤𝑒𝑒𝑡𝑠</m:t>
                        </m:r>
                        <m:r>
                          <a:rPr lang="en-US" sz="1800" i="1" u="none" strike="noStrike">
                            <a:effectLst/>
                            <a:latin typeface="Cambria Math" panose="02040503050406030204" pitchFamily="18" charset="0"/>
                            <a:ea typeface="SimSun" panose="02010600030101010101" pitchFamily="2" charset="-122"/>
                          </a:rPr>
                          <m:t> + #</m:t>
                        </m:r>
                        <m:r>
                          <a:rPr lang="en-US" sz="1800" i="1" u="none" strike="noStrike">
                            <a:effectLst/>
                            <a:latin typeface="Cambria Math" panose="02040503050406030204" pitchFamily="18" charset="0"/>
                            <a:ea typeface="SimSun" panose="02010600030101010101" pitchFamily="2" charset="-122"/>
                          </a:rPr>
                          <m:t>𝑞𝑢𝑜𝑡𝑒𝑠</m:t>
                        </m:r>
                        <m:r>
                          <a:rPr lang="en-US" sz="1800" i="1" u="none" strike="noStrike">
                            <a:effectLst/>
                            <a:latin typeface="Cambria Math" panose="02040503050406030204" pitchFamily="18" charset="0"/>
                            <a:ea typeface="SimSun" panose="02010600030101010101" pitchFamily="2" charset="-122"/>
                          </a:rPr>
                          <m:t> +#</m:t>
                        </m:r>
                        <m:r>
                          <a:rPr lang="en-US" sz="1800" i="1" u="none" strike="noStrike">
                            <a:effectLst/>
                            <a:latin typeface="Cambria Math" panose="02040503050406030204" pitchFamily="18" charset="0"/>
                            <a:ea typeface="SimSun" panose="02010600030101010101" pitchFamily="2" charset="-122"/>
                          </a:rPr>
                          <m:t>𝑟𝑒𝑝𝑙𝑖𝑒𝑠</m:t>
                        </m:r>
                      </m:num>
                      <m:den>
                        <m:r>
                          <a:rPr lang="en-US" sz="1800" i="1" u="none" strike="noStrike">
                            <a:effectLst/>
                            <a:latin typeface="Cambria Math" panose="02040503050406030204" pitchFamily="18" charset="0"/>
                            <a:ea typeface="SimSun" panose="02010600030101010101" pitchFamily="2" charset="-122"/>
                          </a:rPr>
                          <m:t>#</m:t>
                        </m:r>
                        <m:r>
                          <a:rPr lang="en-US" sz="1800" i="1" u="none" strike="noStrike">
                            <a:effectLst/>
                            <a:latin typeface="Cambria Math" panose="02040503050406030204" pitchFamily="18" charset="0"/>
                            <a:ea typeface="SimSun" panose="02010600030101010101" pitchFamily="2" charset="-122"/>
                          </a:rPr>
                          <m:t>𝑎𝑐𝑐𝑜𝑢𝑛𝑡</m:t>
                        </m:r>
                        <m:r>
                          <a:rPr lang="en-US" sz="1800" i="1" u="none" strike="noStrike">
                            <a:effectLst/>
                            <a:latin typeface="Cambria Math" panose="02040503050406030204" pitchFamily="18" charset="0"/>
                            <a:ea typeface="SimSun" panose="02010600030101010101" pitchFamily="2" charset="-122"/>
                          </a:rPr>
                          <m:t> </m:t>
                        </m:r>
                        <m:r>
                          <a:rPr lang="en-US" sz="1800" i="1" u="none" strike="noStrike">
                            <a:effectLst/>
                            <a:latin typeface="Cambria Math" panose="02040503050406030204" pitchFamily="18" charset="0"/>
                            <a:ea typeface="SimSun" panose="02010600030101010101" pitchFamily="2" charset="-122"/>
                          </a:rPr>
                          <m:t>𝑓𝑜𝑙𝑙𝑜𝑤𝑒𝑟𝑠</m:t>
                        </m:r>
                      </m:den>
                    </m:f>
                  </m:oMath>
                </a14:m>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 based on these 5 variables from the original dataset. To account for tweets that have 0 impressions or 0 engagement, both the numerator and the denominator were transformed by being added 1, so the modified engagement rate became </a:t>
                </a:r>
                <a14:m>
                  <m:oMath xmlns:m="http://schemas.openxmlformats.org/officeDocument/2006/math">
                    <m:f>
                      <m:fPr>
                        <m:ctrlPr>
                          <a:rPr lang="en-US" sz="1800" i="1" u="none" strike="noStrike">
                            <a:effectLst/>
                            <a:latin typeface="Cambria Math" panose="02040503050406030204" pitchFamily="18" charset="0"/>
                            <a:ea typeface="SimSun" panose="02010600030101010101" pitchFamily="2" charset="-122"/>
                          </a:rPr>
                        </m:ctrlPr>
                      </m:fPr>
                      <m:num>
                        <m:r>
                          <a:rPr lang="en-US" sz="1800" i="1" u="none" strike="noStrike">
                            <a:effectLst/>
                            <a:latin typeface="Cambria Math" panose="02040503050406030204" pitchFamily="18" charset="0"/>
                            <a:ea typeface="SimSun" panose="02010600030101010101" pitchFamily="2" charset="-122"/>
                          </a:rPr>
                          <m:t>#</m:t>
                        </m:r>
                        <m:r>
                          <a:rPr lang="en-US" sz="1800" i="1" u="none" strike="noStrike">
                            <a:effectLst/>
                            <a:latin typeface="Cambria Math" panose="02040503050406030204" pitchFamily="18" charset="0"/>
                            <a:ea typeface="SimSun" panose="02010600030101010101" pitchFamily="2" charset="-122"/>
                          </a:rPr>
                          <m:t>𝑙𝑖𝑘𝑒𝑠</m:t>
                        </m:r>
                        <m:r>
                          <a:rPr lang="en-US" sz="1800" i="1" u="none" strike="noStrike">
                            <a:effectLst/>
                            <a:latin typeface="Cambria Math" panose="02040503050406030204" pitchFamily="18" charset="0"/>
                            <a:ea typeface="SimSun" panose="02010600030101010101" pitchFamily="2" charset="-122"/>
                          </a:rPr>
                          <m:t> + #</m:t>
                        </m:r>
                        <m:r>
                          <a:rPr lang="en-US" sz="1800" i="1" u="none" strike="noStrike">
                            <a:effectLst/>
                            <a:latin typeface="Cambria Math" panose="02040503050406030204" pitchFamily="18" charset="0"/>
                            <a:ea typeface="SimSun" panose="02010600030101010101" pitchFamily="2" charset="-122"/>
                          </a:rPr>
                          <m:t>𝑟𝑒𝑡𝑤𝑒𝑒𝑡𝑠</m:t>
                        </m:r>
                        <m:r>
                          <a:rPr lang="en-US" sz="1800" i="1" u="none" strike="noStrike">
                            <a:effectLst/>
                            <a:latin typeface="Cambria Math" panose="02040503050406030204" pitchFamily="18" charset="0"/>
                            <a:ea typeface="SimSun" panose="02010600030101010101" pitchFamily="2" charset="-122"/>
                          </a:rPr>
                          <m:t> + #</m:t>
                        </m:r>
                        <m:r>
                          <a:rPr lang="en-US" sz="1800" i="1" u="none" strike="noStrike">
                            <a:effectLst/>
                            <a:latin typeface="Cambria Math" panose="02040503050406030204" pitchFamily="18" charset="0"/>
                            <a:ea typeface="SimSun" panose="02010600030101010101" pitchFamily="2" charset="-122"/>
                          </a:rPr>
                          <m:t>𝑞𝑢𝑜𝑡𝑒𝑠</m:t>
                        </m:r>
                        <m:r>
                          <a:rPr lang="en-US" sz="1800" i="1" u="none" strike="noStrike">
                            <a:effectLst/>
                            <a:latin typeface="Cambria Math" panose="02040503050406030204" pitchFamily="18" charset="0"/>
                            <a:ea typeface="SimSun" panose="02010600030101010101" pitchFamily="2" charset="-122"/>
                          </a:rPr>
                          <m:t> + #</m:t>
                        </m:r>
                        <m:r>
                          <a:rPr lang="en-US" sz="1800" i="1" u="none" strike="noStrike">
                            <a:effectLst/>
                            <a:latin typeface="Cambria Math" panose="02040503050406030204" pitchFamily="18" charset="0"/>
                            <a:ea typeface="SimSun" panose="02010600030101010101" pitchFamily="2" charset="-122"/>
                          </a:rPr>
                          <m:t>𝑟𝑒𝑝𝑙𝑖𝑒𝑠</m:t>
                        </m:r>
                        <m:r>
                          <a:rPr lang="en-US" sz="1800" i="1" u="none" strike="noStrike">
                            <a:effectLst/>
                            <a:latin typeface="Cambria Math" panose="02040503050406030204" pitchFamily="18" charset="0"/>
                            <a:ea typeface="SimSun" panose="02010600030101010101" pitchFamily="2" charset="-122"/>
                          </a:rPr>
                          <m:t> </m:t>
                        </m:r>
                        <m:r>
                          <a:rPr lang="en-US" sz="1800" b="1" i="1" u="none" strike="noStrike">
                            <a:effectLst/>
                            <a:latin typeface="Cambria Math" panose="02040503050406030204" pitchFamily="18" charset="0"/>
                            <a:ea typeface="SimSun" panose="02010600030101010101" pitchFamily="2" charset="-122"/>
                          </a:rPr>
                          <m:t>+ </m:t>
                        </m:r>
                        <m:r>
                          <a:rPr lang="en-US" sz="1800" b="1" i="1" u="none" strike="noStrike">
                            <a:effectLst/>
                            <a:latin typeface="Cambria Math" panose="02040503050406030204" pitchFamily="18" charset="0"/>
                            <a:ea typeface="SimSun" panose="02010600030101010101" pitchFamily="2" charset="-122"/>
                          </a:rPr>
                          <m:t>𝟏</m:t>
                        </m:r>
                      </m:num>
                      <m:den>
                        <m:r>
                          <a:rPr lang="en-US" sz="1800" i="1" u="none" strike="noStrike">
                            <a:effectLst/>
                            <a:latin typeface="Cambria Math" panose="02040503050406030204" pitchFamily="18" charset="0"/>
                            <a:ea typeface="SimSun" panose="02010600030101010101" pitchFamily="2" charset="-122"/>
                          </a:rPr>
                          <m:t>#</m:t>
                        </m:r>
                        <m:r>
                          <a:rPr lang="en-US" sz="1800" i="1" u="none" strike="noStrike">
                            <a:effectLst/>
                            <a:latin typeface="Cambria Math" panose="02040503050406030204" pitchFamily="18" charset="0"/>
                            <a:ea typeface="SimSun" panose="02010600030101010101" pitchFamily="2" charset="-122"/>
                          </a:rPr>
                          <m:t>𝑎𝑐𝑐𝑜𝑢𝑛𝑡</m:t>
                        </m:r>
                        <m:r>
                          <a:rPr lang="en-US" sz="1800" i="1" u="none" strike="noStrike">
                            <a:effectLst/>
                            <a:latin typeface="Cambria Math" panose="02040503050406030204" pitchFamily="18" charset="0"/>
                            <a:ea typeface="SimSun" panose="02010600030101010101" pitchFamily="2" charset="-122"/>
                          </a:rPr>
                          <m:t> </m:t>
                        </m:r>
                        <m:r>
                          <a:rPr lang="en-US" sz="1800" i="1" u="none" strike="noStrike">
                            <a:effectLst/>
                            <a:latin typeface="Cambria Math" panose="02040503050406030204" pitchFamily="18" charset="0"/>
                            <a:ea typeface="SimSun" panose="02010600030101010101" pitchFamily="2" charset="-122"/>
                          </a:rPr>
                          <m:t>𝑓𝑜𝑙𝑙𝑜𝑤𝑒𝑟𝑠</m:t>
                        </m:r>
                        <m:r>
                          <a:rPr lang="en-US" sz="1800" b="1" i="1" u="none" strike="noStrike">
                            <a:effectLst/>
                            <a:latin typeface="Cambria Math" panose="02040503050406030204" pitchFamily="18" charset="0"/>
                            <a:ea typeface="SimSun" panose="02010600030101010101" pitchFamily="2" charset="-122"/>
                          </a:rPr>
                          <m:t> + </m:t>
                        </m:r>
                        <m:r>
                          <a:rPr lang="en-US" sz="1800" b="1" i="1" u="none" strike="noStrike">
                            <a:effectLst/>
                            <a:latin typeface="Cambria Math" panose="02040503050406030204" pitchFamily="18" charset="0"/>
                            <a:ea typeface="SimSun" panose="02010600030101010101" pitchFamily="2" charset="-122"/>
                          </a:rPr>
                          <m:t>𝟏</m:t>
                        </m:r>
                      </m:den>
                    </m:f>
                  </m:oMath>
                </a14:m>
                <a:endParaRPr lang="en-US" sz="1800" u="none" strike="noStrike" dirty="0">
                  <a:effectLst/>
                  <a:latin typeface="Arial" panose="020B060402020202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Tweet length: This new variable was created by counting the number of words in a tweet.</a:t>
                </a:r>
              </a:p>
            </p:txBody>
          </p:sp>
        </mc:Choice>
        <mc:Fallback xmlns="">
          <p:sp>
            <p:nvSpPr>
              <p:cNvPr id="160" name="Text Placeholder 159"/>
              <p:cNvSpPr>
                <a:spLocks noGrp="1" noRot="1" noChangeAspect="1" noMove="1" noResize="1" noEditPoints="1" noAdjustHandles="1" noChangeArrowheads="1" noChangeShapeType="1" noTextEdit="1"/>
              </p:cNvSpPr>
              <p:nvPr>
                <p:ph type="body" sz="quarter" idx="19"/>
              </p:nvPr>
            </p:nvSpPr>
            <p:spPr>
              <a:xfrm>
                <a:off x="728488" y="13690833"/>
                <a:ext cx="10194648" cy="7990841"/>
              </a:xfrm>
              <a:blipFill>
                <a:blip r:embed="rId3"/>
                <a:stretch>
                  <a:fillRect r="-249"/>
                </a:stretch>
              </a:blipFill>
            </p:spPr>
            <p:txBody>
              <a:bodyPr/>
              <a:lstStyle/>
              <a:p>
                <a:r>
                  <a:rPr lang="en-US">
                    <a:noFill/>
                  </a:rPr>
                  <a:t> </a:t>
                </a:r>
              </a:p>
            </p:txBody>
          </p:sp>
        </mc:Fallback>
      </mc:AlternateContent>
      <p:sp>
        <p:nvSpPr>
          <p:cNvPr id="161" name="Text Placeholder 160"/>
          <p:cNvSpPr>
            <a:spLocks noGrp="1"/>
          </p:cNvSpPr>
          <p:nvPr>
            <p:ph type="body" sz="quarter" idx="20"/>
          </p:nvPr>
        </p:nvSpPr>
        <p:spPr>
          <a:xfrm>
            <a:off x="743294" y="13162644"/>
            <a:ext cx="10179844" cy="531993"/>
          </a:xfrm>
          <a:solidFill>
            <a:schemeClr val="accent1">
              <a:lumMod val="75000"/>
            </a:schemeClr>
          </a:solidFill>
        </p:spPr>
        <p:txBody>
          <a:bodyPr/>
          <a:lstStyle/>
          <a:p>
            <a:r>
              <a:rPr lang="en-US" u="none" dirty="0">
                <a:solidFill>
                  <a:schemeClr val="bg1"/>
                </a:solidFill>
                <a:latin typeface="Arial" panose="020B0604020202020204" pitchFamily="34" charset="0"/>
                <a:cs typeface="Arial" panose="020B0604020202020204" pitchFamily="34" charset="0"/>
              </a:rPr>
              <a:t>Data</a:t>
            </a:r>
          </a:p>
        </p:txBody>
      </p:sp>
      <p:sp>
        <p:nvSpPr>
          <p:cNvPr id="162" name="Text Placeholder 161"/>
          <p:cNvSpPr>
            <a:spLocks noGrp="1"/>
          </p:cNvSpPr>
          <p:nvPr>
            <p:ph type="body" sz="quarter" idx="21"/>
          </p:nvPr>
        </p:nvSpPr>
        <p:spPr>
          <a:xfrm>
            <a:off x="22141663" y="4054795"/>
            <a:ext cx="10178651" cy="3169521"/>
          </a:xfrm>
        </p:spPr>
        <p:txBody>
          <a:bodyPr/>
          <a:lstStyle/>
          <a:p>
            <a:pPr marL="342900" indent="-342900">
              <a:lnSpc>
                <a:spcPct val="115000"/>
              </a:lnSpc>
              <a:spcBef>
                <a:spcPts val="0"/>
              </a:spcBef>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Surprisingly, the model showed a statistically significant, negative relationship between engagement rate and posting a tweet about period tracker data privacy between the leak and the overturn.</a:t>
            </a:r>
            <a:r>
              <a:rPr lang="en-US" sz="1800" dirty="0">
                <a:effectLst/>
                <a:latin typeface="Arial" panose="020B0604020202020204" pitchFamily="34" charset="0"/>
                <a:ea typeface="SimSun" panose="02010600030101010101" pitchFamily="2" charset="-122"/>
              </a:rPr>
              <a:t> This could mean the public was </a:t>
            </a:r>
            <a:r>
              <a:rPr lang="en-US" dirty="0">
                <a:latin typeface="Arial" panose="020B0604020202020204" pitchFamily="34" charset="0"/>
                <a:ea typeface="SimSun" panose="02010600030101010101" pitchFamily="2" charset="-122"/>
              </a:rPr>
              <a:t>rather </a:t>
            </a:r>
            <a:r>
              <a:rPr lang="en-US" sz="1800" dirty="0">
                <a:effectLst/>
                <a:latin typeface="Arial" panose="020B0604020202020204" pitchFamily="34" charset="0"/>
                <a:ea typeface="SimSun" panose="02010600030101010101" pitchFamily="2" charset="-122"/>
              </a:rPr>
              <a:t>focusing on other issues when the overturn news came out</a:t>
            </a: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The model also showed a statistically significant, negative relationship between engagement rate and posting a tweet about period tracker data privacy a month after the decision. This result was expected, as people usually held less interest in old news as time passed.</a:t>
            </a:r>
          </a:p>
          <a:p>
            <a:pPr marR="0" lvl="0">
              <a:lnSpc>
                <a:spcPct val="115000"/>
              </a:lnSpc>
              <a:spcBef>
                <a:spcPts val="0"/>
              </a:spcBef>
              <a:spcAft>
                <a:spcPts val="0"/>
              </a:spcAft>
            </a:pPr>
            <a:endParaRPr lang="en-US" sz="1800" u="none" strike="noStrike" dirty="0">
              <a:effectLst/>
              <a:latin typeface="Arial" panose="020B0604020202020204" pitchFamily="34" charset="0"/>
              <a:ea typeface="SimSun" panose="02010600030101010101" pitchFamily="2" charset="-122"/>
              <a:cs typeface="Arial" panose="020B0604020202020204" pitchFamily="34" charset="0"/>
            </a:endParaRPr>
          </a:p>
          <a:p>
            <a:pPr marR="0" lvl="0" algn="ctr">
              <a:lnSpc>
                <a:spcPct val="115000"/>
              </a:lnSpc>
              <a:spcBef>
                <a:spcPts val="0"/>
              </a:spcBef>
              <a:spcAft>
                <a:spcPts val="0"/>
              </a:spcAft>
            </a:pPr>
            <a:r>
              <a:rPr lang="en-US" dirty="0">
                <a:latin typeface="Arial" panose="020B0604020202020204" pitchFamily="34" charset="0"/>
                <a:ea typeface="SimSun" panose="02010600030101010101" pitchFamily="2" charset="-122"/>
                <a:cs typeface="Arial" panose="020B0604020202020204" pitchFamily="34" charset="0"/>
              </a:rPr>
              <a:t>Figure 4: Engagement Rate of Tweets Mentioning Period Trackers, 2021 - 2022</a:t>
            </a:r>
            <a:endParaRPr lang="en-US" sz="1800" u="none" strike="noStrike" dirty="0">
              <a:effectLst/>
              <a:latin typeface="Arial" panose="020B0604020202020204" pitchFamily="34" charset="0"/>
              <a:ea typeface="SimSun" panose="02010600030101010101" pitchFamily="2" charset="-122"/>
              <a:cs typeface="Arial" panose="020B0604020202020204" pitchFamily="34" charset="0"/>
            </a:endParaRPr>
          </a:p>
        </p:txBody>
      </p:sp>
      <p:sp>
        <p:nvSpPr>
          <p:cNvPr id="163" name="Text Placeholder 162"/>
          <p:cNvSpPr>
            <a:spLocks noGrp="1"/>
          </p:cNvSpPr>
          <p:nvPr>
            <p:ph type="body" sz="quarter" idx="22"/>
          </p:nvPr>
        </p:nvSpPr>
        <p:spPr>
          <a:xfrm>
            <a:off x="22141663" y="3510493"/>
            <a:ext cx="10178651" cy="531993"/>
          </a:xfrm>
          <a:solidFill>
            <a:schemeClr val="accent1">
              <a:lumMod val="75000"/>
            </a:schemeClr>
          </a:solidFill>
        </p:spPr>
        <p:txBody>
          <a:bodyPr/>
          <a:lstStyle/>
          <a:p>
            <a:r>
              <a:rPr lang="en-US" u="none" dirty="0">
                <a:solidFill>
                  <a:schemeClr val="bg1"/>
                </a:solidFill>
                <a:latin typeface="Arial" panose="020B0604020202020204" pitchFamily="34" charset="0"/>
                <a:cs typeface="Arial" panose="020B0604020202020204" pitchFamily="34" charset="0"/>
              </a:rPr>
              <a:t>Results</a:t>
            </a:r>
          </a:p>
        </p:txBody>
      </p:sp>
      <mc:AlternateContent xmlns:mc="http://schemas.openxmlformats.org/markup-compatibility/2006">
        <mc:Choice xmlns:a14="http://schemas.microsoft.com/office/drawing/2010/main" Requires="a14">
          <p:sp>
            <p:nvSpPr>
              <p:cNvPr id="164" name="Text Placeholder 163"/>
              <p:cNvSpPr>
                <a:spLocks noGrp="1"/>
              </p:cNvSpPr>
              <p:nvPr>
                <p:ph type="body" sz="quarter" idx="23"/>
              </p:nvPr>
            </p:nvSpPr>
            <p:spPr>
              <a:xfrm>
                <a:off x="11365706" y="9604703"/>
                <a:ext cx="10178651" cy="9013172"/>
              </a:xfrm>
            </p:spPr>
            <p:txBody>
              <a:bodyPr/>
              <a:lstStyle/>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A first-order multi-linear model was first run to regress tweet engagement rate on time the tweet was posted, if a tweet was data privacy related, if the Twitter account was verified, and tweet length.</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To account for outliers, a transformation in engagement rate was applied to mitigate the outlier effect. As Box-Cox transformation found the optimal </a:t>
                </a:r>
                <a:r>
                  <a:rPr lang="en-US" sz="1800" u="none" strike="noStrike" dirty="0">
                    <a:effectLst/>
                    <a:latin typeface="Arial" panose="020B0604020202020204" pitchFamily="34" charset="0"/>
                    <a:ea typeface="SimSun" panose="02010600030101010101" pitchFamily="2" charset="-122"/>
                    <a:cs typeface="Arial" panose="020B0604020202020204" pitchFamily="34" charset="0"/>
                    <a:sym typeface="Symbol" pitchFamily="2" charset="2"/>
                  </a:rPr>
                  <a:t></a:t>
                </a: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 to be 0, engagement rate would be natural logged in later modeling.</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All-subset selections by Mallow’s Cp and adjusted R</a:t>
                </a:r>
                <a:r>
                  <a:rPr lang="en-US" sz="1800" u="none" strike="noStrike" baseline="30000" dirty="0">
                    <a:effectLst/>
                    <a:latin typeface="Arial" panose="020B0604020202020204" pitchFamily="34" charset="0"/>
                    <a:ea typeface="SimSun" panose="02010600030101010101" pitchFamily="2" charset="-122"/>
                    <a:cs typeface="Arial" panose="020B0604020202020204" pitchFamily="34" charset="0"/>
                  </a:rPr>
                  <a:t>2</a:t>
                </a: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 found the same best first-order model, which was the full model with the 4 predictors all included, so cross-validation was not needed.</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The interaction term between time and tweet type was then added to the best first-order model. As the residual plot and the normal Q-Q plot showed no special trend, constant variance, and mild departure from normality, all residual assumptions were fulfilled, and this interaction model was selected as the final model.</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The best interaction model had the following form:</a:t>
                </a:r>
              </a:p>
              <a:p>
                <a:pPr algn="ctr"/>
                <a14:m>
                  <m:oMath xmlns:m="http://schemas.openxmlformats.org/officeDocument/2006/math">
                    <m:acc>
                      <m:accPr>
                        <m:chr m:val="̂"/>
                        <m:ctrlPr>
                          <a:rPr lang="en-US" i="1">
                            <a:effectLst/>
                            <a:latin typeface="Cambria Math" panose="02040503050406030204" pitchFamily="18" charset="0"/>
                          </a:rPr>
                        </m:ctrlPr>
                      </m:accPr>
                      <m:e>
                        <m:r>
                          <a:rPr lang="en-US" sz="1800" i="1">
                            <a:effectLst/>
                            <a:latin typeface="Cambria Math" panose="02040503050406030204" pitchFamily="18" charset="0"/>
                            <a:ea typeface="SimSun" panose="02010600030101010101" pitchFamily="2" charset="-122"/>
                            <a:cs typeface="Arial" panose="020B0604020202020204" pitchFamily="34" charset="0"/>
                          </a:rPr>
                          <m:t>𝑙𝑜𝑔</m:t>
                        </m:r>
                        <m:r>
                          <a:rPr lang="en-US" sz="1800" i="1">
                            <a:effectLst/>
                            <a:latin typeface="Cambria Math" panose="02040503050406030204" pitchFamily="18" charset="0"/>
                            <a:ea typeface="SimSun" panose="02010600030101010101" pitchFamily="2" charset="-122"/>
                            <a:cs typeface="Arial" panose="020B0604020202020204" pitchFamily="34" charset="0"/>
                          </a:rPr>
                          <m:t>(</m:t>
                        </m:r>
                        <m:r>
                          <a:rPr lang="en-US" sz="1800" b="0" i="1" smtClean="0">
                            <a:effectLst/>
                            <a:latin typeface="Cambria Math" panose="02040503050406030204" pitchFamily="18" charset="0"/>
                            <a:ea typeface="SimSun" panose="02010600030101010101" pitchFamily="2" charset="-122"/>
                            <a:cs typeface="Arial" panose="020B0604020202020204" pitchFamily="34" charset="0"/>
                          </a:rPr>
                          <m:t>𝐸</m:t>
                        </m:r>
                        <m:r>
                          <a:rPr lang="en-US" sz="1800" i="1">
                            <a:effectLst/>
                            <a:latin typeface="Cambria Math" panose="02040503050406030204" pitchFamily="18" charset="0"/>
                            <a:ea typeface="SimSun" panose="02010600030101010101" pitchFamily="2" charset="-122"/>
                            <a:cs typeface="Arial" panose="020B0604020202020204" pitchFamily="34" charset="0"/>
                          </a:rPr>
                          <m:t>𝑛𝑔𝑎𝑔𝑒𝑚𝑒𝑛𝑡</m:t>
                        </m:r>
                        <m:r>
                          <a:rPr lang="en-US" sz="1800" i="1">
                            <a:effectLst/>
                            <a:latin typeface="Cambria Math" panose="02040503050406030204" pitchFamily="18" charset="0"/>
                            <a:ea typeface="SimSun" panose="02010600030101010101" pitchFamily="2" charset="-122"/>
                            <a:cs typeface="Arial" panose="020B0604020202020204" pitchFamily="34" charset="0"/>
                          </a:rPr>
                          <m:t>)</m:t>
                        </m:r>
                      </m:e>
                    </m:acc>
                    <m:r>
                      <a:rPr lang="en-US" sz="1800" i="1">
                        <a:effectLst/>
                        <a:latin typeface="Cambria Math" panose="02040503050406030204" pitchFamily="18" charset="0"/>
                        <a:ea typeface="SimSun" panose="02010600030101010101" pitchFamily="2" charset="-122"/>
                        <a:cs typeface="Arial" panose="020B0604020202020204" pitchFamily="34" charset="0"/>
                      </a:rPr>
                      <m:t>= −5.34+0.038</m:t>
                    </m:r>
                    <m:r>
                      <a:rPr lang="zh-CN" sz="1800" i="1">
                        <a:effectLst/>
                        <a:latin typeface="Cambria Math" panose="02040503050406030204" pitchFamily="18" charset="0"/>
                        <a:ea typeface="SimSun" panose="02010600030101010101" pitchFamily="2" charset="-122"/>
                        <a:cs typeface="Arial" panose="020B0604020202020204" pitchFamily="34" charset="0"/>
                      </a:rPr>
                      <m:t>·</m:t>
                    </m:r>
                    <m:r>
                      <a:rPr lang="en-US" altLang="zh-CN" sz="1800" b="0" i="1" smtClean="0">
                        <a:effectLst/>
                        <a:latin typeface="Cambria Math" panose="02040503050406030204" pitchFamily="18" charset="0"/>
                        <a:ea typeface="SimSun" panose="02010600030101010101" pitchFamily="2" charset="-122"/>
                        <a:cs typeface="Arial" panose="020B0604020202020204" pitchFamily="34" charset="0"/>
                      </a:rPr>
                      <m:t>𝑇</m:t>
                    </m:r>
                    <m:r>
                      <a:rPr lang="en-US" sz="1800" i="1">
                        <a:effectLst/>
                        <a:latin typeface="Cambria Math" panose="02040503050406030204" pitchFamily="18" charset="0"/>
                        <a:ea typeface="SimSun" panose="02010600030101010101" pitchFamily="2" charset="-122"/>
                        <a:cs typeface="Arial" panose="020B0604020202020204" pitchFamily="34" charset="0"/>
                      </a:rPr>
                      <m:t>𝑖𝑚𝑒</m:t>
                    </m:r>
                    <m:r>
                      <a:rPr lang="en-US" sz="1800" i="1">
                        <a:effectLst/>
                        <a:latin typeface="Cambria Math" panose="02040503050406030204" pitchFamily="18" charset="0"/>
                        <a:ea typeface="SimSun" panose="02010600030101010101" pitchFamily="2" charset="-122"/>
                        <a:cs typeface="Arial" panose="020B0604020202020204" pitchFamily="34" charset="0"/>
                      </a:rPr>
                      <m:t>2+0.11·</m:t>
                    </m:r>
                    <m:r>
                      <a:rPr lang="en-US" sz="1800" b="0" i="1" smtClean="0">
                        <a:effectLst/>
                        <a:latin typeface="Cambria Math" panose="02040503050406030204" pitchFamily="18" charset="0"/>
                        <a:ea typeface="SimSun" panose="02010600030101010101" pitchFamily="2" charset="-122"/>
                        <a:cs typeface="Arial" panose="020B0604020202020204" pitchFamily="34" charset="0"/>
                      </a:rPr>
                      <m:t>𝑇</m:t>
                    </m:r>
                    <m:r>
                      <a:rPr lang="en-US" sz="1800" i="1">
                        <a:effectLst/>
                        <a:latin typeface="Cambria Math" panose="02040503050406030204" pitchFamily="18" charset="0"/>
                        <a:ea typeface="SimSun" panose="02010600030101010101" pitchFamily="2" charset="-122"/>
                        <a:cs typeface="Arial" panose="020B0604020202020204" pitchFamily="34" charset="0"/>
                      </a:rPr>
                      <m:t>𝑖𝑚𝑒</m:t>
                    </m:r>
                    <m:r>
                      <a:rPr lang="en-US" sz="1800" i="1">
                        <a:effectLst/>
                        <a:latin typeface="Cambria Math" panose="02040503050406030204" pitchFamily="18" charset="0"/>
                        <a:ea typeface="SimSun" panose="02010600030101010101" pitchFamily="2" charset="-122"/>
                        <a:cs typeface="Arial" panose="020B0604020202020204" pitchFamily="34" charset="0"/>
                      </a:rPr>
                      <m:t>3+ 0.11·</m:t>
                    </m:r>
                    <m:r>
                      <a:rPr lang="en-US" sz="1800" b="0" i="1" smtClean="0">
                        <a:effectLst/>
                        <a:latin typeface="Cambria Math" panose="02040503050406030204" pitchFamily="18" charset="0"/>
                        <a:ea typeface="SimSun" panose="02010600030101010101" pitchFamily="2" charset="-122"/>
                        <a:cs typeface="Arial" panose="020B0604020202020204" pitchFamily="34" charset="0"/>
                      </a:rPr>
                      <m:t>𝑇</m:t>
                    </m:r>
                    <m:r>
                      <a:rPr lang="en-US" sz="1800" i="1">
                        <a:effectLst/>
                        <a:latin typeface="Cambria Math" panose="02040503050406030204" pitchFamily="18" charset="0"/>
                        <a:ea typeface="SimSun" panose="02010600030101010101" pitchFamily="2" charset="-122"/>
                        <a:cs typeface="Arial" panose="020B0604020202020204" pitchFamily="34" charset="0"/>
                      </a:rPr>
                      <m:t>𝑖𝑚𝑒</m:t>
                    </m:r>
                    <m:r>
                      <a:rPr lang="en-US" sz="1800" i="1">
                        <a:effectLst/>
                        <a:latin typeface="Cambria Math" panose="02040503050406030204" pitchFamily="18" charset="0"/>
                        <a:ea typeface="SimSun" panose="02010600030101010101" pitchFamily="2" charset="-122"/>
                        <a:cs typeface="Arial" panose="020B0604020202020204" pitchFamily="34" charset="0"/>
                      </a:rPr>
                      <m:t>4−0.13</m:t>
                    </m:r>
                    <m:r>
                      <a:rPr lang="zh-CN" sz="1800" i="1">
                        <a:effectLst/>
                        <a:latin typeface="Cambria Math" panose="02040503050406030204" pitchFamily="18" charset="0"/>
                        <a:ea typeface="SimSun" panose="02010600030101010101" pitchFamily="2" charset="-122"/>
                        <a:cs typeface="Arial" panose="020B0604020202020204" pitchFamily="34" charset="0"/>
                      </a:rPr>
                      <m:t>·</m:t>
                    </m:r>
                    <m:r>
                      <a:rPr lang="en-US" altLang="zh-CN" sz="1800" b="0" i="1" smtClean="0">
                        <a:effectLst/>
                        <a:latin typeface="Cambria Math" panose="02040503050406030204" pitchFamily="18" charset="0"/>
                        <a:ea typeface="SimSun" panose="02010600030101010101" pitchFamily="2" charset="-122"/>
                        <a:cs typeface="Arial" panose="020B0604020202020204" pitchFamily="34" charset="0"/>
                      </a:rPr>
                      <m:t>𝑃</m:t>
                    </m:r>
                    <m:r>
                      <a:rPr lang="en-US" sz="1800" i="1">
                        <a:effectLst/>
                        <a:latin typeface="Cambria Math" panose="02040503050406030204" pitchFamily="18" charset="0"/>
                        <a:ea typeface="SimSun" panose="02010600030101010101" pitchFamily="2" charset="-122"/>
                        <a:cs typeface="Arial" panose="020B0604020202020204" pitchFamily="34" charset="0"/>
                      </a:rPr>
                      <m:t>𝑟𝑖𝑣𝑎𝑐𝑦</m:t>
                    </m:r>
                    <m:r>
                      <a:rPr lang="en-US" sz="1800" i="1">
                        <a:effectLst/>
                        <a:latin typeface="Cambria Math" panose="02040503050406030204" pitchFamily="18" charset="0"/>
                        <a:ea typeface="SimSun" panose="02010600030101010101" pitchFamily="2" charset="-122"/>
                        <a:cs typeface="Arial" panose="020B0604020202020204" pitchFamily="34" charset="0"/>
                      </a:rPr>
                      <m:t>−2.73·</m:t>
                    </m:r>
                    <m:r>
                      <a:rPr lang="en-US" sz="1800" b="0" i="1" smtClean="0">
                        <a:effectLst/>
                        <a:latin typeface="Cambria Math" panose="02040503050406030204" pitchFamily="18" charset="0"/>
                        <a:ea typeface="SimSun" panose="02010600030101010101" pitchFamily="2" charset="-122"/>
                        <a:cs typeface="Arial" panose="020B0604020202020204" pitchFamily="34" charset="0"/>
                      </a:rPr>
                      <m:t>𝑉</m:t>
                    </m:r>
                    <m:r>
                      <a:rPr lang="en-US" sz="1800" i="1">
                        <a:effectLst/>
                        <a:latin typeface="Cambria Math" panose="02040503050406030204" pitchFamily="18" charset="0"/>
                        <a:ea typeface="SimSun" panose="02010600030101010101" pitchFamily="2" charset="-122"/>
                        <a:cs typeface="Arial" panose="020B0604020202020204" pitchFamily="34" charset="0"/>
                      </a:rPr>
                      <m:t>𝑒𝑟𝑖𝑓𝑖𝑒𝑑</m:t>
                    </m:r>
                    <m:r>
                      <a:rPr lang="en-US" sz="1800" i="1">
                        <a:effectLst/>
                        <a:latin typeface="Cambria Math" panose="02040503050406030204" pitchFamily="18" charset="0"/>
                        <a:ea typeface="SimSun" panose="02010600030101010101" pitchFamily="2" charset="-122"/>
                        <a:cs typeface="Arial" panose="020B0604020202020204" pitchFamily="34" charset="0"/>
                      </a:rPr>
                      <m:t>+0.016</m:t>
                    </m:r>
                    <m:r>
                      <a:rPr lang="zh-CN" sz="1800" i="1">
                        <a:effectLst/>
                        <a:latin typeface="Cambria Math" panose="02040503050406030204" pitchFamily="18" charset="0"/>
                        <a:ea typeface="SimSun" panose="02010600030101010101" pitchFamily="2" charset="-122"/>
                        <a:cs typeface="Arial" panose="020B0604020202020204" pitchFamily="34" charset="0"/>
                      </a:rPr>
                      <m:t>·</m:t>
                    </m:r>
                    <m:r>
                      <a:rPr lang="en-US" altLang="zh-CN" sz="1800" b="0" i="1" smtClean="0">
                        <a:effectLst/>
                        <a:latin typeface="Cambria Math" panose="02040503050406030204" pitchFamily="18" charset="0"/>
                        <a:ea typeface="SimSun" panose="02010600030101010101" pitchFamily="2" charset="-122"/>
                        <a:cs typeface="Arial" panose="020B0604020202020204" pitchFamily="34" charset="0"/>
                      </a:rPr>
                      <m:t>𝐿</m:t>
                    </m:r>
                    <m:r>
                      <a:rPr lang="en-US" sz="1800" i="1">
                        <a:effectLst/>
                        <a:latin typeface="Cambria Math" panose="02040503050406030204" pitchFamily="18" charset="0"/>
                        <a:ea typeface="SimSun" panose="02010600030101010101" pitchFamily="2" charset="-122"/>
                        <a:cs typeface="Arial" panose="020B0604020202020204" pitchFamily="34" charset="0"/>
                      </a:rPr>
                      <m:t>𝑒𝑛𝑔𝑡h</m:t>
                    </m:r>
                    <m:r>
                      <a:rPr lang="en-US" sz="1800" i="1">
                        <a:effectLst/>
                        <a:latin typeface="Cambria Math" panose="02040503050406030204" pitchFamily="18" charset="0"/>
                        <a:ea typeface="SimSun" panose="02010600030101010101" pitchFamily="2" charset="-122"/>
                        <a:cs typeface="Arial" panose="020B0604020202020204" pitchFamily="34" charset="0"/>
                      </a:rPr>
                      <m:t>−0.34</m:t>
                    </m:r>
                    <m:r>
                      <a:rPr lang="zh-CN" sz="1800" i="1">
                        <a:effectLst/>
                        <a:latin typeface="Cambria Math" panose="02040503050406030204" pitchFamily="18" charset="0"/>
                        <a:ea typeface="SimSun" panose="02010600030101010101" pitchFamily="2" charset="-122"/>
                        <a:cs typeface="Arial" panose="020B0604020202020204" pitchFamily="34" charset="0"/>
                      </a:rPr>
                      <m:t>·</m:t>
                    </m:r>
                    <m:r>
                      <a:rPr lang="en-US" altLang="zh-CN" sz="1800" b="0" i="1" smtClean="0">
                        <a:effectLst/>
                        <a:latin typeface="Cambria Math" panose="02040503050406030204" pitchFamily="18" charset="0"/>
                        <a:ea typeface="SimSun" panose="02010600030101010101" pitchFamily="2" charset="-122"/>
                        <a:cs typeface="Arial" panose="020B0604020202020204" pitchFamily="34" charset="0"/>
                      </a:rPr>
                      <m:t>𝑇</m:t>
                    </m:r>
                    <m:r>
                      <a:rPr lang="en-US" sz="1800" i="1">
                        <a:effectLst/>
                        <a:latin typeface="Cambria Math" panose="02040503050406030204" pitchFamily="18" charset="0"/>
                        <a:ea typeface="SimSun" panose="02010600030101010101" pitchFamily="2" charset="-122"/>
                        <a:cs typeface="Arial" panose="020B0604020202020204" pitchFamily="34" charset="0"/>
                      </a:rPr>
                      <m:t>𝑖𝑚𝑒</m:t>
                    </m:r>
                    <m:r>
                      <a:rPr lang="en-US" sz="1800" i="1">
                        <a:effectLst/>
                        <a:latin typeface="Cambria Math" panose="02040503050406030204" pitchFamily="18" charset="0"/>
                        <a:ea typeface="SimSun" panose="02010600030101010101" pitchFamily="2" charset="-122"/>
                        <a:cs typeface="Arial" panose="020B0604020202020204" pitchFamily="34" charset="0"/>
                      </a:rPr>
                      <m:t>2∗</m:t>
                    </m:r>
                    <m:r>
                      <a:rPr lang="en-US" sz="1800" b="0" i="1" smtClean="0">
                        <a:effectLst/>
                        <a:latin typeface="Cambria Math" panose="02040503050406030204" pitchFamily="18" charset="0"/>
                        <a:ea typeface="SimSun" panose="02010600030101010101" pitchFamily="2" charset="-122"/>
                        <a:cs typeface="Arial" panose="020B0604020202020204" pitchFamily="34" charset="0"/>
                      </a:rPr>
                      <m:t>𝑃</m:t>
                    </m:r>
                    <m:r>
                      <a:rPr lang="en-US" sz="1800" i="1">
                        <a:effectLst/>
                        <a:latin typeface="Cambria Math" panose="02040503050406030204" pitchFamily="18" charset="0"/>
                        <a:ea typeface="SimSun" panose="02010600030101010101" pitchFamily="2" charset="-122"/>
                        <a:cs typeface="Arial" panose="020B0604020202020204" pitchFamily="34" charset="0"/>
                      </a:rPr>
                      <m:t>𝑟𝑖𝑣𝑎𝑐𝑦</m:t>
                    </m:r>
                    <m:r>
                      <a:rPr lang="en-US" sz="1800" i="1">
                        <a:effectLst/>
                        <a:latin typeface="Cambria Math" panose="02040503050406030204" pitchFamily="18" charset="0"/>
                        <a:ea typeface="SimSun" panose="02010600030101010101" pitchFamily="2" charset="-122"/>
                        <a:cs typeface="Arial" panose="020B0604020202020204" pitchFamily="34" charset="0"/>
                      </a:rPr>
                      <m:t>−0.22</m:t>
                    </m:r>
                    <m:r>
                      <a:rPr lang="zh-CN" sz="1800" i="1">
                        <a:effectLst/>
                        <a:latin typeface="Cambria Math" panose="02040503050406030204" pitchFamily="18" charset="0"/>
                        <a:ea typeface="SimSun" panose="02010600030101010101" pitchFamily="2" charset="-122"/>
                        <a:cs typeface="Arial" panose="020B0604020202020204" pitchFamily="34" charset="0"/>
                      </a:rPr>
                      <m:t>·</m:t>
                    </m:r>
                    <m:r>
                      <a:rPr lang="en-US" altLang="zh-CN" sz="1800" b="0" i="1" smtClean="0">
                        <a:effectLst/>
                        <a:latin typeface="Cambria Math" panose="02040503050406030204" pitchFamily="18" charset="0"/>
                        <a:ea typeface="SimSun" panose="02010600030101010101" pitchFamily="2" charset="-122"/>
                        <a:cs typeface="Arial" panose="020B0604020202020204" pitchFamily="34" charset="0"/>
                      </a:rPr>
                      <m:t>𝑇</m:t>
                    </m:r>
                    <m:r>
                      <a:rPr lang="en-US" sz="1800" i="1">
                        <a:effectLst/>
                        <a:latin typeface="Cambria Math" panose="02040503050406030204" pitchFamily="18" charset="0"/>
                        <a:ea typeface="SimSun" panose="02010600030101010101" pitchFamily="2" charset="-122"/>
                        <a:cs typeface="Arial" panose="020B0604020202020204" pitchFamily="34" charset="0"/>
                      </a:rPr>
                      <m:t>𝑖𝑚𝑒</m:t>
                    </m:r>
                    <m:r>
                      <a:rPr lang="en-US" sz="1800" i="1">
                        <a:effectLst/>
                        <a:latin typeface="Cambria Math" panose="02040503050406030204" pitchFamily="18" charset="0"/>
                        <a:ea typeface="SimSun" panose="02010600030101010101" pitchFamily="2" charset="-122"/>
                        <a:cs typeface="Arial" panose="020B0604020202020204" pitchFamily="34" charset="0"/>
                      </a:rPr>
                      <m:t>3∗</m:t>
                    </m:r>
                    <m:r>
                      <a:rPr lang="en-US" sz="1800" b="0" i="1" smtClean="0">
                        <a:effectLst/>
                        <a:latin typeface="Cambria Math" panose="02040503050406030204" pitchFamily="18" charset="0"/>
                        <a:ea typeface="SimSun" panose="02010600030101010101" pitchFamily="2" charset="-122"/>
                        <a:cs typeface="Arial" panose="020B0604020202020204" pitchFamily="34" charset="0"/>
                      </a:rPr>
                      <m:t>𝑃</m:t>
                    </m:r>
                    <m:r>
                      <a:rPr lang="en-US" sz="1800" i="1">
                        <a:effectLst/>
                        <a:latin typeface="Cambria Math" panose="02040503050406030204" pitchFamily="18" charset="0"/>
                        <a:ea typeface="SimSun" panose="02010600030101010101" pitchFamily="2" charset="-122"/>
                        <a:cs typeface="Arial" panose="020B0604020202020204" pitchFamily="34" charset="0"/>
                      </a:rPr>
                      <m:t>𝑟𝑖𝑣𝑎𝑐𝑦</m:t>
                    </m:r>
                    <m:r>
                      <a:rPr lang="en-US" sz="1800" i="1">
                        <a:effectLst/>
                        <a:latin typeface="Cambria Math" panose="02040503050406030204" pitchFamily="18" charset="0"/>
                        <a:ea typeface="SimSun" panose="02010600030101010101" pitchFamily="2" charset="-122"/>
                        <a:cs typeface="Arial" panose="020B0604020202020204" pitchFamily="34" charset="0"/>
                      </a:rPr>
                      <m:t>− 0.27</m:t>
                    </m:r>
                    <m:r>
                      <a:rPr lang="zh-CN" sz="1800" i="1">
                        <a:effectLst/>
                        <a:latin typeface="Cambria Math" panose="02040503050406030204" pitchFamily="18" charset="0"/>
                        <a:ea typeface="SimSun" panose="02010600030101010101" pitchFamily="2" charset="-122"/>
                        <a:cs typeface="Arial" panose="020B0604020202020204" pitchFamily="34" charset="0"/>
                      </a:rPr>
                      <m:t>·</m:t>
                    </m:r>
                    <m:r>
                      <a:rPr lang="en-US" altLang="zh-CN" sz="1800" b="0" i="1" smtClean="0">
                        <a:effectLst/>
                        <a:latin typeface="Cambria Math" panose="02040503050406030204" pitchFamily="18" charset="0"/>
                        <a:ea typeface="SimSun" panose="02010600030101010101" pitchFamily="2" charset="-122"/>
                        <a:cs typeface="Arial" panose="020B0604020202020204" pitchFamily="34" charset="0"/>
                      </a:rPr>
                      <m:t>𝑇</m:t>
                    </m:r>
                    <m:r>
                      <a:rPr lang="en-US" sz="1800" i="1">
                        <a:effectLst/>
                        <a:latin typeface="Cambria Math" panose="02040503050406030204" pitchFamily="18" charset="0"/>
                        <a:ea typeface="SimSun" panose="02010600030101010101" pitchFamily="2" charset="-122"/>
                        <a:cs typeface="Arial" panose="020B0604020202020204" pitchFamily="34" charset="0"/>
                      </a:rPr>
                      <m:t>𝑖𝑚𝑒</m:t>
                    </m:r>
                    <m:r>
                      <a:rPr lang="en-US" sz="1800" i="1">
                        <a:effectLst/>
                        <a:latin typeface="Cambria Math" panose="02040503050406030204" pitchFamily="18" charset="0"/>
                        <a:ea typeface="SimSun" panose="02010600030101010101" pitchFamily="2" charset="-122"/>
                        <a:cs typeface="Arial" panose="020B0604020202020204" pitchFamily="34" charset="0"/>
                      </a:rPr>
                      <m:t>4∗</m:t>
                    </m:r>
                    <m:r>
                      <a:rPr lang="en-US" sz="1800" b="0" i="1" smtClean="0">
                        <a:effectLst/>
                        <a:latin typeface="Cambria Math" panose="02040503050406030204" pitchFamily="18" charset="0"/>
                        <a:ea typeface="SimSun" panose="02010600030101010101" pitchFamily="2" charset="-122"/>
                        <a:cs typeface="Arial" panose="020B0604020202020204" pitchFamily="34" charset="0"/>
                      </a:rPr>
                      <m:t>𝑃</m:t>
                    </m:r>
                    <m:r>
                      <a:rPr lang="en-US" sz="1800" i="1">
                        <a:effectLst/>
                        <a:latin typeface="Cambria Math" panose="02040503050406030204" pitchFamily="18" charset="0"/>
                        <a:ea typeface="SimSun" panose="02010600030101010101" pitchFamily="2" charset="-122"/>
                        <a:cs typeface="Arial" panose="020B0604020202020204" pitchFamily="34" charset="0"/>
                      </a:rPr>
                      <m:t>𝑟𝑖𝑣𝑎𝑐𝑦</m:t>
                    </m:r>
                  </m:oMath>
                </a14:m>
                <a:r>
                  <a:rPr lang="en-US" dirty="0">
                    <a:effectLst/>
                    <a:latin typeface="Arial" panose="020B0604020202020204" pitchFamily="34" charset="0"/>
                    <a:cs typeface="Arial" panose="020B0604020202020204" pitchFamily="34" charset="0"/>
                  </a:rPr>
                  <a:t> </a:t>
                </a:r>
              </a:p>
              <a:p>
                <a:endParaRPr lang="en-US" dirty="0">
                  <a:latin typeface="Arial" panose="020B0604020202020204" pitchFamily="34" charset="0"/>
                  <a:cs typeface="Arial" panose="020B0604020202020204" pitchFamily="34" charset="0"/>
                </a:endParaRPr>
              </a:p>
              <a:p>
                <a:pPr algn="ctr"/>
                <a:r>
                  <a:rPr lang="en-US" dirty="0">
                    <a:latin typeface="Arial" panose="020B0604020202020204" pitchFamily="34" charset="0"/>
                    <a:cs typeface="Arial" panose="020B0604020202020204" pitchFamily="34" charset="0"/>
                  </a:rPr>
                  <a:t>Table 1: Summary of 3 Linear Regression Models</a:t>
                </a:r>
              </a:p>
              <a:p>
                <a:pPr algn="ctr"/>
                <a:endParaRPr lang="en-US" dirty="0">
                  <a:latin typeface="Arial" panose="020B0604020202020204" pitchFamily="34" charset="0"/>
                  <a:cs typeface="Arial" panose="020B0604020202020204" pitchFamily="34" charset="0"/>
                </a:endParaRPr>
              </a:p>
              <a:p>
                <a:pPr algn="ctr"/>
                <a:endParaRPr lang="en-US" dirty="0">
                  <a:latin typeface="Arial" panose="020B0604020202020204" pitchFamily="34" charset="0"/>
                  <a:cs typeface="Arial" panose="020B0604020202020204" pitchFamily="34" charset="0"/>
                </a:endParaRPr>
              </a:p>
              <a:p>
                <a:pPr algn="ctr"/>
                <a:endParaRPr lang="en-US" dirty="0">
                  <a:latin typeface="Arial" panose="020B0604020202020204" pitchFamily="34" charset="0"/>
                  <a:cs typeface="Arial" panose="020B0604020202020204" pitchFamily="34" charset="0"/>
                </a:endParaRPr>
              </a:p>
              <a:p>
                <a:pPr algn="ctr"/>
                <a:endParaRPr lang="en-US" dirty="0">
                  <a:latin typeface="Arial" panose="020B0604020202020204" pitchFamily="34" charset="0"/>
                  <a:cs typeface="Arial" panose="020B0604020202020204" pitchFamily="34" charset="0"/>
                </a:endParaRPr>
              </a:p>
              <a:p>
                <a:pPr algn="ctr"/>
                <a:endParaRPr lang="en-US" dirty="0">
                  <a:latin typeface="Arial" panose="020B0604020202020204" pitchFamily="34" charset="0"/>
                  <a:cs typeface="Arial" panose="020B0604020202020204" pitchFamily="34" charset="0"/>
                </a:endParaRPr>
              </a:p>
              <a:p>
                <a:pPr algn="ctr"/>
                <a:endParaRPr lang="en-US" dirty="0">
                  <a:latin typeface="Arial" panose="020B0604020202020204" pitchFamily="34" charset="0"/>
                  <a:cs typeface="Arial" panose="020B0604020202020204" pitchFamily="34" charset="0"/>
                </a:endParaRPr>
              </a:p>
              <a:p>
                <a:pPr algn="ctr"/>
                <a:r>
                  <a:rPr lang="en-US" dirty="0">
                    <a:latin typeface="Arial" panose="020B0604020202020204" pitchFamily="34" charset="0"/>
                    <a:cs typeface="Arial" panose="020B0604020202020204" pitchFamily="34" charset="0"/>
                  </a:rPr>
                  <a:t>Figure 3: Residual Analysis of the Interaction Model</a:t>
                </a:r>
              </a:p>
            </p:txBody>
          </p:sp>
        </mc:Choice>
        <mc:Fallback>
          <p:sp>
            <p:nvSpPr>
              <p:cNvPr id="164" name="Text Placeholder 163"/>
              <p:cNvSpPr>
                <a:spLocks noGrp="1" noRot="1" noChangeAspect="1" noMove="1" noResize="1" noEditPoints="1" noAdjustHandles="1" noChangeArrowheads="1" noChangeShapeType="1" noTextEdit="1"/>
              </p:cNvSpPr>
              <p:nvPr>
                <p:ph type="body" sz="quarter" idx="23"/>
              </p:nvPr>
            </p:nvSpPr>
            <p:spPr>
              <a:xfrm>
                <a:off x="11365706" y="9604703"/>
                <a:ext cx="10178651" cy="9013172"/>
              </a:xfrm>
              <a:blipFill>
                <a:blip r:embed="rId4"/>
                <a:stretch>
                  <a:fillRect r="-374"/>
                </a:stretch>
              </a:blipFill>
            </p:spPr>
            <p:txBody>
              <a:bodyPr/>
              <a:lstStyle/>
              <a:p>
                <a:r>
                  <a:rPr lang="en-US">
                    <a:noFill/>
                  </a:rPr>
                  <a:t> </a:t>
                </a:r>
              </a:p>
            </p:txBody>
          </p:sp>
        </mc:Fallback>
      </mc:AlternateContent>
      <p:sp>
        <p:nvSpPr>
          <p:cNvPr id="165" name="Text Placeholder 164"/>
          <p:cNvSpPr>
            <a:spLocks noGrp="1"/>
          </p:cNvSpPr>
          <p:nvPr>
            <p:ph type="body" sz="quarter" idx="24"/>
          </p:nvPr>
        </p:nvSpPr>
        <p:spPr>
          <a:xfrm>
            <a:off x="11366897" y="9072710"/>
            <a:ext cx="10184606" cy="531993"/>
          </a:xfrm>
          <a:solidFill>
            <a:schemeClr val="accent1">
              <a:lumMod val="75000"/>
            </a:schemeClr>
          </a:solidFill>
        </p:spPr>
        <p:txBody>
          <a:bodyPr/>
          <a:lstStyle/>
          <a:p>
            <a:r>
              <a:rPr lang="en-US" u="none" dirty="0">
                <a:solidFill>
                  <a:schemeClr val="bg1"/>
                </a:solidFill>
                <a:latin typeface="Arial" panose="020B0604020202020204" pitchFamily="34" charset="0"/>
                <a:cs typeface="Arial" panose="020B0604020202020204" pitchFamily="34" charset="0"/>
              </a:rPr>
              <a:t>Data Modeling: Interaction Model</a:t>
            </a:r>
          </a:p>
        </p:txBody>
      </p:sp>
      <p:sp>
        <p:nvSpPr>
          <p:cNvPr id="166" name="Text Placeholder 165"/>
          <p:cNvSpPr>
            <a:spLocks noGrp="1"/>
          </p:cNvSpPr>
          <p:nvPr>
            <p:ph type="body" sz="quarter" idx="25"/>
          </p:nvPr>
        </p:nvSpPr>
        <p:spPr>
          <a:xfrm>
            <a:off x="22145436" y="11159842"/>
            <a:ext cx="10182022" cy="531993"/>
          </a:xfrm>
          <a:solidFill>
            <a:schemeClr val="accent1">
              <a:lumMod val="75000"/>
            </a:schemeClr>
          </a:solidFill>
        </p:spPr>
        <p:txBody>
          <a:bodyPr/>
          <a:lstStyle/>
          <a:p>
            <a:r>
              <a:rPr lang="en-US" u="none" dirty="0">
                <a:solidFill>
                  <a:schemeClr val="bg1"/>
                </a:solidFill>
                <a:latin typeface="Arial" panose="020B0604020202020204" pitchFamily="34" charset="0"/>
                <a:cs typeface="Arial" panose="020B0604020202020204" pitchFamily="34" charset="0"/>
              </a:rPr>
              <a:t>Data Ethics and Limitations</a:t>
            </a:r>
          </a:p>
        </p:txBody>
      </p:sp>
      <mc:AlternateContent xmlns:mc="http://schemas.openxmlformats.org/markup-compatibility/2006">
        <mc:Choice xmlns:a14="http://schemas.microsoft.com/office/drawing/2010/main" Requires="a14">
          <p:sp>
            <p:nvSpPr>
              <p:cNvPr id="167" name="Text Placeholder 166"/>
              <p:cNvSpPr>
                <a:spLocks noGrp="1"/>
              </p:cNvSpPr>
              <p:nvPr>
                <p:ph type="body" sz="quarter" idx="26"/>
              </p:nvPr>
            </p:nvSpPr>
            <p:spPr>
              <a:xfrm>
                <a:off x="22145436" y="11652286"/>
                <a:ext cx="10182022" cy="7492756"/>
              </a:xfrm>
            </p:spPr>
            <p:txBody>
              <a:bodyPr/>
              <a:lstStyle/>
              <a:p>
                <a:pPr marL="342900" indent="-342900">
                  <a:lnSpc>
                    <a:spcPct val="115000"/>
                  </a:lnSpc>
                  <a:spcBef>
                    <a:spcPts val="0"/>
                  </a:spcBef>
                  <a:buFont typeface="Arial" panose="020B0604020202020204" pitchFamily="34" charset="0"/>
                  <a:buChar char="●"/>
                </a:pPr>
                <a:r>
                  <a:rPr lang="en-US" dirty="0">
                    <a:latin typeface="Arial" panose="020B0604020202020204" pitchFamily="34" charset="0"/>
                    <a:ea typeface="SimSun" panose="02010600030101010101" pitchFamily="2" charset="-122"/>
                    <a:cs typeface="Arial" panose="020B0604020202020204" pitchFamily="34" charset="0"/>
                  </a:rPr>
                  <a:t>As the study used a curated tweet dataset whose tweet types and user types were predicted by ML models, these labels were not 100% accurate, and thus the result of this study might contain non-negligible errors or lack statistical significance.</a:t>
                </a:r>
              </a:p>
              <a:p>
                <a:pPr>
                  <a:lnSpc>
                    <a:spcPct val="115000"/>
                  </a:lnSpc>
                  <a:spcBef>
                    <a:spcPts val="0"/>
                  </a:spcBef>
                </a:pPr>
                <a:endParaRPr lang="en-US" dirty="0">
                  <a:latin typeface="Arial" panose="020B0604020202020204" pitchFamily="34" charset="0"/>
                  <a:ea typeface="SimSun" panose="02010600030101010101" pitchFamily="2" charset="-122"/>
                  <a:cs typeface="Arial" panose="020B0604020202020204" pitchFamily="34" charset="0"/>
                </a:endParaRPr>
              </a:p>
              <a:p>
                <a:pPr>
                  <a:lnSpc>
                    <a:spcPct val="115000"/>
                  </a:lnSpc>
                  <a:spcBef>
                    <a:spcPts val="0"/>
                  </a:spcBef>
                </a:pPr>
                <a:endParaRPr lang="en-US" dirty="0">
                  <a:latin typeface="Arial" panose="020B0604020202020204" pitchFamily="34" charset="0"/>
                  <a:ea typeface="SimSun" panose="02010600030101010101" pitchFamily="2" charset="-122"/>
                  <a:cs typeface="Arial" panose="020B0604020202020204" pitchFamily="34" charset="0"/>
                </a:endParaRPr>
              </a:p>
              <a:p>
                <a:pPr>
                  <a:lnSpc>
                    <a:spcPct val="115000"/>
                  </a:lnSpc>
                  <a:spcBef>
                    <a:spcPts val="0"/>
                  </a:spcBef>
                </a:pPr>
                <a:endParaRPr lang="en-US" dirty="0">
                  <a:latin typeface="Arial" panose="020B0604020202020204" pitchFamily="34" charset="0"/>
                  <a:ea typeface="SimSun" panose="02010600030101010101" pitchFamily="2" charset="-122"/>
                  <a:cs typeface="Arial" panose="020B0604020202020204" pitchFamily="34" charset="0"/>
                </a:endParaRPr>
              </a:p>
              <a:p>
                <a:pPr>
                  <a:lnSpc>
                    <a:spcPct val="115000"/>
                  </a:lnSpc>
                  <a:spcBef>
                    <a:spcPts val="0"/>
                  </a:spcBef>
                </a:pPr>
                <a:endParaRPr lang="en-US" dirty="0">
                  <a:latin typeface="Arial" panose="020B060402020202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Because one of the predictors was the time a tweet was posted, this linear regression model violated the residual assumption of independence. Although this issue was minimized by giving this time variable a large weight in the model, more advanced models shall be considered to account for the time factor more properly.</a:t>
                </a: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The most rigorous definition of engagement rate was </a:t>
                </a:r>
                <a14:m>
                  <m:oMath xmlns:m="http://schemas.openxmlformats.org/officeDocument/2006/math">
                    <m:f>
                      <m:fPr>
                        <m:ctrlPr>
                          <a:rPr lang="en-US" sz="1800" i="1" u="none" strike="noStrike">
                            <a:effectLst/>
                            <a:latin typeface="Cambria Math" panose="02040503050406030204" pitchFamily="18" charset="0"/>
                            <a:ea typeface="SimSun" panose="02010600030101010101" pitchFamily="2" charset="-122"/>
                          </a:rPr>
                        </m:ctrlPr>
                      </m:fPr>
                      <m:num>
                        <m:r>
                          <a:rPr lang="en-US" sz="1800" i="1" u="none" strike="noStrike">
                            <a:effectLst/>
                            <a:latin typeface="Cambria Math" panose="02040503050406030204" pitchFamily="18" charset="0"/>
                            <a:ea typeface="SimSun" panose="02010600030101010101" pitchFamily="2" charset="-122"/>
                          </a:rPr>
                          <m:t>#</m:t>
                        </m:r>
                        <m:r>
                          <a:rPr lang="en-US" sz="1800" i="1" u="none" strike="noStrike">
                            <a:effectLst/>
                            <a:latin typeface="Cambria Math" panose="02040503050406030204" pitchFamily="18" charset="0"/>
                            <a:ea typeface="SimSun" panose="02010600030101010101" pitchFamily="2" charset="-122"/>
                          </a:rPr>
                          <m:t>𝑙𝑖𝑘𝑒𝑠</m:t>
                        </m:r>
                        <m:r>
                          <a:rPr lang="en-US" sz="1800" i="1" u="none" strike="noStrike">
                            <a:effectLst/>
                            <a:latin typeface="Cambria Math" panose="02040503050406030204" pitchFamily="18" charset="0"/>
                            <a:ea typeface="SimSun" panose="02010600030101010101" pitchFamily="2" charset="-122"/>
                          </a:rPr>
                          <m:t> + #</m:t>
                        </m:r>
                        <m:r>
                          <a:rPr lang="en-US" sz="1800" i="1" u="none" strike="noStrike">
                            <a:effectLst/>
                            <a:latin typeface="Cambria Math" panose="02040503050406030204" pitchFamily="18" charset="0"/>
                            <a:ea typeface="SimSun" panose="02010600030101010101" pitchFamily="2" charset="-122"/>
                          </a:rPr>
                          <m:t>𝑟𝑒𝑡𝑤𝑒𝑒𝑡𝑠</m:t>
                        </m:r>
                        <m:r>
                          <a:rPr lang="en-US" sz="1800" i="1" u="none" strike="noStrike">
                            <a:effectLst/>
                            <a:latin typeface="Cambria Math" panose="02040503050406030204" pitchFamily="18" charset="0"/>
                            <a:ea typeface="SimSun" panose="02010600030101010101" pitchFamily="2" charset="-122"/>
                          </a:rPr>
                          <m:t> + #</m:t>
                        </m:r>
                        <m:r>
                          <a:rPr lang="en-US" sz="1800" i="1" u="none" strike="noStrike">
                            <a:effectLst/>
                            <a:latin typeface="Cambria Math" panose="02040503050406030204" pitchFamily="18" charset="0"/>
                            <a:ea typeface="SimSun" panose="02010600030101010101" pitchFamily="2" charset="-122"/>
                          </a:rPr>
                          <m:t>𝑞𝑢𝑜𝑡𝑒𝑠</m:t>
                        </m:r>
                        <m:r>
                          <a:rPr lang="en-US" sz="1800" i="1" u="none" strike="noStrike">
                            <a:effectLst/>
                            <a:latin typeface="Cambria Math" panose="02040503050406030204" pitchFamily="18" charset="0"/>
                            <a:ea typeface="SimSun" panose="02010600030101010101" pitchFamily="2" charset="-122"/>
                          </a:rPr>
                          <m:t> +#</m:t>
                        </m:r>
                        <m:r>
                          <a:rPr lang="en-US" sz="1800" i="1" u="none" strike="noStrike">
                            <a:effectLst/>
                            <a:latin typeface="Cambria Math" panose="02040503050406030204" pitchFamily="18" charset="0"/>
                            <a:ea typeface="SimSun" panose="02010600030101010101" pitchFamily="2" charset="-122"/>
                          </a:rPr>
                          <m:t>𝑟𝑒𝑝𝑙𝑖𝑒𝑠</m:t>
                        </m:r>
                        <m:r>
                          <a:rPr lang="en-US" sz="1800" i="1" u="none" strike="noStrike">
                            <a:effectLst/>
                            <a:latin typeface="Cambria Math" panose="02040503050406030204" pitchFamily="18" charset="0"/>
                            <a:ea typeface="SimSun" panose="02010600030101010101" pitchFamily="2" charset="-122"/>
                          </a:rPr>
                          <m:t> +#</m:t>
                        </m:r>
                        <m:r>
                          <a:rPr lang="en-US" sz="1800" i="1" u="none" strike="noStrike">
                            <a:effectLst/>
                            <a:latin typeface="Cambria Math" panose="02040503050406030204" pitchFamily="18" charset="0"/>
                            <a:ea typeface="SimSun" panose="02010600030101010101" pitchFamily="2" charset="-122"/>
                          </a:rPr>
                          <m:t>𝑐𝑙𝑖𝑐𝑘𝑠</m:t>
                        </m:r>
                      </m:num>
                      <m:den>
                        <m:r>
                          <a:rPr lang="en-US" sz="1800" i="1" u="none" strike="noStrike">
                            <a:effectLst/>
                            <a:latin typeface="Cambria Math" panose="02040503050406030204" pitchFamily="18" charset="0"/>
                            <a:ea typeface="SimSun" panose="02010600030101010101" pitchFamily="2" charset="-122"/>
                          </a:rPr>
                          <m:t>#</m:t>
                        </m:r>
                        <m:r>
                          <a:rPr lang="en-US" sz="1800" i="1" u="none" strike="noStrike">
                            <a:effectLst/>
                            <a:latin typeface="Cambria Math" panose="02040503050406030204" pitchFamily="18" charset="0"/>
                            <a:ea typeface="SimSun" panose="02010600030101010101" pitchFamily="2" charset="-122"/>
                          </a:rPr>
                          <m:t>𝑎𝑐𝑐𝑜𝑢𝑛𝑡</m:t>
                        </m:r>
                        <m:r>
                          <a:rPr lang="en-US" sz="1800" i="1" u="none" strike="noStrike">
                            <a:effectLst/>
                            <a:latin typeface="Cambria Math" panose="02040503050406030204" pitchFamily="18" charset="0"/>
                            <a:ea typeface="SimSun" panose="02010600030101010101" pitchFamily="2" charset="-122"/>
                          </a:rPr>
                          <m:t> </m:t>
                        </m:r>
                        <m:r>
                          <a:rPr lang="en-US" sz="1800" i="1" u="none" strike="noStrike">
                            <a:effectLst/>
                            <a:latin typeface="Cambria Math" panose="02040503050406030204" pitchFamily="18" charset="0"/>
                            <a:ea typeface="SimSun" panose="02010600030101010101" pitchFamily="2" charset="-122"/>
                          </a:rPr>
                          <m:t>𝑓𝑜𝑙𝑙𝑜𝑤𝑒𝑟𝑠</m:t>
                        </m:r>
                        <m:r>
                          <a:rPr lang="en-US" sz="1800" i="1" u="none" strike="noStrike">
                            <a:effectLst/>
                            <a:latin typeface="Cambria Math" panose="02040503050406030204" pitchFamily="18" charset="0"/>
                            <a:ea typeface="SimSun" panose="02010600030101010101" pitchFamily="2" charset="-122"/>
                          </a:rPr>
                          <m:t> </m:t>
                        </m:r>
                        <m:r>
                          <a:rPr lang="zh-CN" sz="1800" i="1" u="none" strike="noStrike">
                            <a:effectLst/>
                            <a:latin typeface="Cambria Math" panose="02040503050406030204" pitchFamily="18" charset="0"/>
                            <a:ea typeface="SimSun" panose="02010600030101010101" pitchFamily="2" charset="-122"/>
                          </a:rPr>
                          <m:t>·</m:t>
                        </m:r>
                        <m:r>
                          <a:rPr lang="zh-CN" sz="1800" i="1" u="none" strike="noStrike">
                            <a:effectLst/>
                            <a:latin typeface="Cambria Math" panose="02040503050406030204" pitchFamily="18" charset="0"/>
                            <a:ea typeface="Cambria Math" panose="02040503050406030204" pitchFamily="18" charset="0"/>
                          </a:rPr>
                          <m:t> </m:t>
                        </m:r>
                        <m:r>
                          <a:rPr lang="en-US" sz="1800" i="1" u="none" strike="noStrike">
                            <a:effectLst/>
                            <a:latin typeface="Cambria Math" panose="02040503050406030204" pitchFamily="18" charset="0"/>
                            <a:ea typeface="SimSun" panose="02010600030101010101" pitchFamily="2" charset="-122"/>
                          </a:rPr>
                          <m:t>#</m:t>
                        </m:r>
                        <m:r>
                          <a:rPr lang="en-US" sz="1800" i="1" u="none" strike="noStrike">
                            <a:effectLst/>
                            <a:latin typeface="Cambria Math" panose="02040503050406030204" pitchFamily="18" charset="0"/>
                            <a:ea typeface="SimSun" panose="02010600030101010101" pitchFamily="2" charset="-122"/>
                          </a:rPr>
                          <m:t>𝑣𝑖𝑒𝑤𝑠</m:t>
                        </m:r>
                      </m:den>
                    </m:f>
                  </m:oMath>
                </a14:m>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 by Twitter</a:t>
                </a:r>
                <a:r>
                  <a:rPr lang="en-US" sz="1800" u="none" strike="noStrike" baseline="30000" dirty="0">
                    <a:effectLst/>
                    <a:latin typeface="Arial" panose="020B0604020202020204" pitchFamily="34" charset="0"/>
                    <a:ea typeface="SimSun" panose="02010600030101010101" pitchFamily="2" charset="-122"/>
                    <a:cs typeface="Arial" panose="020B0604020202020204" pitchFamily="34" charset="0"/>
                  </a:rPr>
                  <a:t>2</a:t>
                </a: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 As data about number of clicks and number of views were not available, a modified version of engagement rate was used in this study, which could affect the model’s statistical significance</a:t>
                </a:r>
                <a:r>
                  <a:rPr lang="en-US" dirty="0">
                    <a:latin typeface="Arial" panose="020B0604020202020204" pitchFamily="34" charset="0"/>
                    <a:ea typeface="SimSun" panose="02010600030101010101" pitchFamily="2" charset="-122"/>
                    <a:cs typeface="Arial" panose="020B0604020202020204" pitchFamily="34" charset="0"/>
                  </a:rPr>
                  <a:t>.</a:t>
                </a:r>
              </a:p>
              <a:p>
                <a:pPr marL="342900" marR="0" lvl="0" indent="-342900">
                  <a:lnSpc>
                    <a:spcPct val="115000"/>
                  </a:lnSpc>
                  <a:spcBef>
                    <a:spcPts val="0"/>
                  </a:spcBef>
                  <a:spcAft>
                    <a:spcPts val="0"/>
                  </a:spcAft>
                  <a:buFont typeface="Arial" panose="020B0604020202020204" pitchFamily="34" charset="0"/>
                  <a:buChar char="●"/>
                </a:pPr>
                <a:endParaRPr lang="en-US" dirty="0">
                  <a:latin typeface="Arial" panose="020B060402020202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Arial" panose="020B0604020202020204" pitchFamily="34" charset="0"/>
                  <a:buChar char="●"/>
                </a:pPr>
                <a:endParaRPr lang="en-US" dirty="0">
                  <a:latin typeface="Arial" panose="020B060402020202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endParaRPr lang="en-US" sz="1800" u="none" strike="noStrike" dirty="0">
                  <a:effectLst/>
                  <a:latin typeface="Arial" panose="020B060402020202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Arial" panose="020B0604020202020204" pitchFamily="34" charset="0"/>
                  <a:buChar char="●"/>
                </a:pP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The interaction model carried a small adj. R</a:t>
                </a:r>
                <a:r>
                  <a:rPr lang="en-US" sz="1800" u="none" strike="noStrike" baseline="30000" dirty="0">
                    <a:effectLst/>
                    <a:latin typeface="Arial" panose="020B0604020202020204" pitchFamily="34" charset="0"/>
                    <a:ea typeface="SimSun" panose="02010600030101010101" pitchFamily="2" charset="-122"/>
                    <a:cs typeface="Arial" panose="020B0604020202020204" pitchFamily="34" charset="0"/>
                  </a:rPr>
                  <a:t>2</a:t>
                </a:r>
                <a:r>
                  <a:rPr lang="en-US" sz="1800" u="none" strike="noStrike" dirty="0">
                    <a:effectLst/>
                    <a:latin typeface="Arial" panose="020B0604020202020204" pitchFamily="34" charset="0"/>
                    <a:ea typeface="SimSun" panose="02010600030101010101" pitchFamily="2" charset="-122"/>
                    <a:cs typeface="Arial" panose="020B0604020202020204" pitchFamily="34" charset="0"/>
                  </a:rPr>
                  <a:t>, meaning the 4 selected predictors could only explain 8.35% of the variance in engagement rate. As this dataset had a great limitation with only a few variables that could be used for the model fitting, it was highly possible that </a:t>
                </a:r>
                <a:r>
                  <a:rPr lang="en-US" sz="1800" dirty="0">
                    <a:effectLst/>
                    <a:latin typeface="Arial" panose="020B0604020202020204" pitchFamily="34" charset="0"/>
                    <a:ea typeface="SimSun" panose="02010600030101010101" pitchFamily="2" charset="-122"/>
                  </a:rPr>
                  <a:t>those predictors were useful but did not drive most of the variation in engagement.</a:t>
                </a:r>
                <a:r>
                  <a:rPr lang="en-US" dirty="0">
                    <a:effectLst/>
                  </a:rPr>
                  <a:t> </a:t>
                </a:r>
                <a:endParaRPr lang="en-US" dirty="0">
                  <a:latin typeface="Arial" panose="020B0604020202020204" pitchFamily="34" charset="0"/>
                  <a:cs typeface="Arial" panose="020B0604020202020204" pitchFamily="34" charset="0"/>
                </a:endParaRPr>
              </a:p>
            </p:txBody>
          </p:sp>
        </mc:Choice>
        <mc:Fallback>
          <p:sp>
            <p:nvSpPr>
              <p:cNvPr id="167" name="Text Placeholder 166"/>
              <p:cNvSpPr>
                <a:spLocks noGrp="1" noRot="1" noChangeAspect="1" noMove="1" noResize="1" noEditPoints="1" noAdjustHandles="1" noChangeArrowheads="1" noChangeShapeType="1" noTextEdit="1"/>
              </p:cNvSpPr>
              <p:nvPr>
                <p:ph type="body" sz="quarter" idx="26"/>
              </p:nvPr>
            </p:nvSpPr>
            <p:spPr>
              <a:xfrm>
                <a:off x="22145436" y="11652286"/>
                <a:ext cx="10182022" cy="7492756"/>
              </a:xfrm>
              <a:blipFill>
                <a:blip r:embed="rId5"/>
                <a:stretch>
                  <a:fillRect/>
                </a:stretch>
              </a:blipFill>
            </p:spPr>
            <p:txBody>
              <a:bodyPr/>
              <a:lstStyle/>
              <a:p>
                <a:r>
                  <a:rPr lang="en-US">
                    <a:noFill/>
                  </a:rPr>
                  <a:t> </a:t>
                </a:r>
              </a:p>
            </p:txBody>
          </p:sp>
        </mc:Fallback>
      </mc:AlternateContent>
      <p:sp>
        <p:nvSpPr>
          <p:cNvPr id="168" name="Text Placeholder 167"/>
          <p:cNvSpPr>
            <a:spLocks noGrp="1"/>
          </p:cNvSpPr>
          <p:nvPr>
            <p:ph type="body" sz="quarter" idx="27"/>
          </p:nvPr>
        </p:nvSpPr>
        <p:spPr>
          <a:xfrm>
            <a:off x="22145436" y="19281210"/>
            <a:ext cx="10182022" cy="531993"/>
          </a:xfrm>
          <a:solidFill>
            <a:schemeClr val="accent1">
              <a:lumMod val="75000"/>
            </a:schemeClr>
          </a:solidFill>
        </p:spPr>
        <p:txBody>
          <a:bodyPr/>
          <a:lstStyle/>
          <a:p>
            <a:r>
              <a:rPr lang="en-US" u="none" dirty="0">
                <a:solidFill>
                  <a:schemeClr val="bg1"/>
                </a:solidFill>
                <a:latin typeface="Arial" panose="020B0604020202020204" pitchFamily="34" charset="0"/>
                <a:cs typeface="Arial" panose="020B0604020202020204" pitchFamily="34" charset="0"/>
              </a:rPr>
              <a:t>References</a:t>
            </a:r>
          </a:p>
        </p:txBody>
      </p:sp>
      <p:sp>
        <p:nvSpPr>
          <p:cNvPr id="169" name="Text Placeholder 168"/>
          <p:cNvSpPr>
            <a:spLocks noGrp="1"/>
          </p:cNvSpPr>
          <p:nvPr>
            <p:ph type="body" sz="quarter" idx="28"/>
          </p:nvPr>
        </p:nvSpPr>
        <p:spPr>
          <a:xfrm>
            <a:off x="22141663" y="19773653"/>
            <a:ext cx="10185796" cy="1808379"/>
          </a:xfrm>
        </p:spPr>
        <p:txBody>
          <a:bodyPr/>
          <a:lstStyle/>
          <a:p>
            <a:pPr marL="0" marR="0">
              <a:lnSpc>
                <a:spcPct val="115000"/>
              </a:lnSpc>
              <a:spcBef>
                <a:spcPts val="0"/>
              </a:spcBef>
              <a:spcAft>
                <a:spcPts val="0"/>
              </a:spcAft>
            </a:pPr>
            <a:r>
              <a:rPr lang="en-US" sz="1700" dirty="0">
                <a:effectLst/>
                <a:latin typeface="Arial" panose="020B0604020202020204" pitchFamily="34" charset="0"/>
                <a:ea typeface="SimSun" panose="02010600030101010101" pitchFamily="2" charset="-122"/>
                <a:cs typeface="Arial" panose="020B0604020202020204" pitchFamily="34" charset="0"/>
              </a:rPr>
              <a:t>[1] “Twitter API Documentation.” </a:t>
            </a:r>
            <a:r>
              <a:rPr lang="en-US" sz="1700" i="1" dirty="0">
                <a:effectLst/>
                <a:latin typeface="Arial" panose="020B0604020202020204" pitchFamily="34" charset="0"/>
                <a:ea typeface="SimSun" panose="02010600030101010101" pitchFamily="2" charset="-122"/>
                <a:cs typeface="Arial" panose="020B0604020202020204" pitchFamily="34" charset="0"/>
              </a:rPr>
              <a:t>Twitter</a:t>
            </a:r>
            <a:r>
              <a:rPr lang="en-US" sz="1700" dirty="0">
                <a:effectLst/>
                <a:latin typeface="Arial" panose="020B0604020202020204" pitchFamily="34" charset="0"/>
                <a:ea typeface="SimSun" panose="02010600030101010101" pitchFamily="2" charset="-122"/>
                <a:cs typeface="Arial" panose="020B0604020202020204" pitchFamily="34" charset="0"/>
              </a:rPr>
              <a:t>, Twitter, 2023. </a:t>
            </a:r>
            <a:r>
              <a:rPr lang="en-US" sz="1700" u="sng" dirty="0">
                <a:solidFill>
                  <a:srgbClr val="0000FF"/>
                </a:solidFill>
                <a:effectLst/>
                <a:latin typeface="Arial" panose="020B0604020202020204" pitchFamily="34" charset="0"/>
                <a:ea typeface="SimSun" panose="02010600030101010101" pitchFamily="2" charset="-122"/>
                <a:cs typeface="Arial" panose="020B0604020202020204" pitchFamily="34" charset="0"/>
                <a:hlinkClick r:id="rId6"/>
              </a:rPr>
              <a:t>https://developer.twitter.com/en/docs/twitter-api</a:t>
            </a:r>
            <a:endParaRPr lang="en-US" sz="1700" dirty="0">
              <a:effectLst/>
              <a:latin typeface="Arial" panose="020B0604020202020204" pitchFamily="34" charset="0"/>
              <a:ea typeface="SimSun" panose="02010600030101010101" pitchFamily="2" charset="-122"/>
              <a:cs typeface="Arial" panose="020B0604020202020204" pitchFamily="34" charset="0"/>
            </a:endParaRPr>
          </a:p>
          <a:p>
            <a:pPr marL="0" marR="0">
              <a:lnSpc>
                <a:spcPct val="115000"/>
              </a:lnSpc>
              <a:spcBef>
                <a:spcPts val="0"/>
              </a:spcBef>
              <a:spcAft>
                <a:spcPts val="0"/>
              </a:spcAft>
            </a:pPr>
            <a:r>
              <a:rPr lang="en-US" sz="1700" dirty="0">
                <a:effectLst/>
                <a:latin typeface="Arial" panose="020B0604020202020204" pitchFamily="34" charset="0"/>
                <a:ea typeface="SimSun" panose="02010600030101010101" pitchFamily="2" charset="-122"/>
                <a:cs typeface="Arial" panose="020B0604020202020204" pitchFamily="34" charset="0"/>
              </a:rPr>
              <a:t>[2] “About your activity dashboard.” </a:t>
            </a:r>
            <a:r>
              <a:rPr lang="en-US" sz="1700" i="1" dirty="0">
                <a:effectLst/>
                <a:latin typeface="Arial" panose="020B0604020202020204" pitchFamily="34" charset="0"/>
                <a:ea typeface="SimSun" panose="02010600030101010101" pitchFamily="2" charset="-122"/>
                <a:cs typeface="Arial" panose="020B0604020202020204" pitchFamily="34" charset="0"/>
              </a:rPr>
              <a:t>Twitter</a:t>
            </a:r>
            <a:r>
              <a:rPr lang="en-US" sz="1700" dirty="0">
                <a:effectLst/>
                <a:latin typeface="Arial" panose="020B0604020202020204" pitchFamily="34" charset="0"/>
                <a:ea typeface="SimSun" panose="02010600030101010101" pitchFamily="2" charset="-122"/>
                <a:cs typeface="Arial" panose="020B0604020202020204" pitchFamily="34" charset="0"/>
              </a:rPr>
              <a:t>, Twitter, 2023. </a:t>
            </a:r>
            <a:r>
              <a:rPr lang="en-US" sz="1700" dirty="0">
                <a:effectLst/>
                <a:latin typeface="Arial" panose="020B0604020202020204" pitchFamily="34" charset="0"/>
                <a:ea typeface="SimSun" panose="02010600030101010101" pitchFamily="2" charset="-122"/>
                <a:cs typeface="Arial" panose="020B0604020202020204" pitchFamily="34" charset="0"/>
                <a:hlinkClick r:id="rId7"/>
              </a:rPr>
              <a:t>https://help.twitter.com/en/managing-your-account/using-the-tweet-activity-dashboard#:~:text=To%20access%20your%20Tweet%20activity,icon%20visible%20in%20your%20Tweets</a:t>
            </a:r>
            <a:r>
              <a:rPr lang="en-US" sz="1700" dirty="0">
                <a:effectLst/>
                <a:latin typeface="Arial" panose="020B0604020202020204" pitchFamily="34" charset="0"/>
                <a:ea typeface="SimSun" panose="02010600030101010101" pitchFamily="2" charset="-122"/>
                <a:cs typeface="Arial" panose="020B0604020202020204" pitchFamily="34" charset="0"/>
              </a:rPr>
              <a:t>.</a:t>
            </a:r>
          </a:p>
        </p:txBody>
      </p:sp>
      <p:sp>
        <p:nvSpPr>
          <p:cNvPr id="295" name="Text Placeholder 294"/>
          <p:cNvSpPr>
            <a:spLocks noGrp="1"/>
          </p:cNvSpPr>
          <p:nvPr>
            <p:ph type="body" sz="quarter" idx="150"/>
          </p:nvPr>
        </p:nvSpPr>
        <p:spPr>
          <a:xfrm>
            <a:off x="4378036" y="2132397"/>
            <a:ext cx="24162328" cy="805296"/>
          </a:xfrm>
        </p:spPr>
        <p:txBody>
          <a:bodyPr>
            <a:normAutofit/>
          </a:bodyPr>
          <a:lstStyle/>
          <a:p>
            <a:r>
              <a:rPr lang="en-US" sz="4500" b="1" dirty="0">
                <a:solidFill>
                  <a:schemeClr val="accent5">
                    <a:lumMod val="50000"/>
                  </a:schemeClr>
                </a:solidFill>
                <a:latin typeface="Arial" panose="020B0604020202020204" pitchFamily="34" charset="0"/>
                <a:cs typeface="Arial" panose="020B0604020202020204" pitchFamily="34" charset="0"/>
              </a:rPr>
              <a:t>Candice (</a:t>
            </a:r>
            <a:r>
              <a:rPr lang="en-US" sz="4500" b="1" dirty="0" err="1">
                <a:solidFill>
                  <a:schemeClr val="accent5">
                    <a:lumMod val="50000"/>
                  </a:schemeClr>
                </a:solidFill>
                <a:latin typeface="Arial" panose="020B0604020202020204" pitchFamily="34" charset="0"/>
                <a:cs typeface="Arial" panose="020B0604020202020204" pitchFamily="34" charset="0"/>
              </a:rPr>
              <a:t>Siyuan</a:t>
            </a:r>
            <a:r>
              <a:rPr lang="en-US" sz="4500" b="1" dirty="0">
                <a:solidFill>
                  <a:schemeClr val="accent5">
                    <a:lumMod val="50000"/>
                  </a:schemeClr>
                </a:solidFill>
                <a:latin typeface="Arial" panose="020B0604020202020204" pitchFamily="34" charset="0"/>
                <a:cs typeface="Arial" panose="020B0604020202020204" pitchFamily="34" charset="0"/>
              </a:rPr>
              <a:t>) Ye ’23, Data Science Major Capstone</a:t>
            </a:r>
          </a:p>
        </p:txBody>
      </p:sp>
      <p:sp>
        <p:nvSpPr>
          <p:cNvPr id="297" name="Text Placeholder 296"/>
          <p:cNvSpPr>
            <a:spLocks noGrp="1"/>
          </p:cNvSpPr>
          <p:nvPr>
            <p:ph type="body" sz="quarter" idx="185"/>
          </p:nvPr>
        </p:nvSpPr>
        <p:spPr>
          <a:xfrm>
            <a:off x="2390689" y="300327"/>
            <a:ext cx="28128686" cy="1567976"/>
          </a:xfrm>
        </p:spPr>
        <p:txBody>
          <a:bodyPr>
            <a:noAutofit/>
          </a:bodyPr>
          <a:lstStyle/>
          <a:p>
            <a:r>
              <a:rPr lang="en-US" sz="6000" i="0" dirty="0">
                <a:solidFill>
                  <a:schemeClr val="bg1"/>
                </a:solidFill>
                <a:effectLst/>
                <a:latin typeface="Arial" panose="020B0604020202020204" pitchFamily="34" charset="0"/>
                <a:cs typeface="Arial" panose="020B0604020202020204" pitchFamily="34" charset="0"/>
              </a:rPr>
              <a:t>Twitter Engagement Associated with Concerning Period Tracker Data Privacy</a:t>
            </a:r>
            <a:endParaRPr lang="en-US" sz="6000" dirty="0">
              <a:solidFill>
                <a:schemeClr val="bg1"/>
              </a:solidFill>
              <a:latin typeface="Arial" panose="020B0604020202020204" pitchFamily="34" charset="0"/>
              <a:cs typeface="Arial" panose="020B0604020202020204" pitchFamily="34" charset="0"/>
            </a:endParaRPr>
          </a:p>
        </p:txBody>
      </p:sp>
      <p:pic>
        <p:nvPicPr>
          <p:cNvPr id="3" name="Picture 2" descr="A picture containing text, sign&#10;&#10;Description automatically generated">
            <a:extLst>
              <a:ext uri="{FF2B5EF4-FFF2-40B4-BE49-F238E27FC236}">
                <a16:creationId xmlns:a16="http://schemas.microsoft.com/office/drawing/2014/main" id="{021BE79B-3C6E-55F9-96A2-208B16F51FA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690500" y="1933542"/>
            <a:ext cx="1870642" cy="1203006"/>
          </a:xfrm>
          <a:prstGeom prst="rect">
            <a:avLst/>
          </a:prstGeom>
        </p:spPr>
      </p:pic>
      <p:pic>
        <p:nvPicPr>
          <p:cNvPr id="5" name="Picture 4" descr="Logo, icon, company name&#10;&#10;Description automatically generated with medium confidence">
            <a:extLst>
              <a:ext uri="{FF2B5EF4-FFF2-40B4-BE49-F238E27FC236}">
                <a16:creationId xmlns:a16="http://schemas.microsoft.com/office/drawing/2014/main" id="{CD438D68-FE88-30FE-B5C0-B8D2270129F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230989" y="1933542"/>
            <a:ext cx="1462478" cy="1203006"/>
          </a:xfrm>
          <a:prstGeom prst="rect">
            <a:avLst/>
          </a:prstGeom>
        </p:spPr>
      </p:pic>
      <p:sp>
        <p:nvSpPr>
          <p:cNvPr id="13" name="Text Placeholder 161">
            <a:extLst>
              <a:ext uri="{FF2B5EF4-FFF2-40B4-BE49-F238E27FC236}">
                <a16:creationId xmlns:a16="http://schemas.microsoft.com/office/drawing/2014/main" id="{B4227216-C11C-373A-51CA-1355CDE5E782}"/>
              </a:ext>
            </a:extLst>
          </p:cNvPr>
          <p:cNvSpPr txBox="1">
            <a:spLocks/>
          </p:cNvSpPr>
          <p:nvPr/>
        </p:nvSpPr>
        <p:spPr>
          <a:xfrm>
            <a:off x="13934083" y="3457282"/>
            <a:ext cx="5041895" cy="591315"/>
          </a:xfrm>
          <a:prstGeom prst="rect">
            <a:avLst/>
          </a:prstGeom>
        </p:spPr>
        <p:txBody>
          <a:bodyPr wrap="square" lIns="163258" tIns="163258" rIns="163258" bIns="163258">
            <a:spAutoFit/>
          </a:bodyPr>
          <a:lstStyle>
            <a:lvl1pPr marL="0" indent="0" algn="l" defTabSz="3134552" rtl="0" eaLnBrk="1" latinLnBrk="0" hangingPunct="1">
              <a:spcBef>
                <a:spcPct val="20000"/>
              </a:spcBef>
              <a:buFont typeface="Arial" pitchFamily="34" charset="0"/>
              <a:buNone/>
              <a:defRPr sz="1800" kern="1200">
                <a:solidFill>
                  <a:schemeClr val="accent5">
                    <a:lumMod val="50000"/>
                  </a:schemeClr>
                </a:solidFill>
                <a:latin typeface="Times New Roman" panose="02020603050405020304" pitchFamily="18" charset="0"/>
                <a:ea typeface="+mn-ea"/>
                <a:cs typeface="Times New Roman" panose="02020603050405020304" pitchFamily="18" charset="0"/>
              </a:defRPr>
            </a:lvl1pPr>
            <a:lvl2pPr marL="1061176" indent="-408145" algn="l" defTabSz="3134552"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2pPr>
            <a:lvl3pPr marL="1469322" indent="-408145" algn="l" defTabSz="3134552"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3pPr>
            <a:lvl4pPr marL="1918281" indent="-448960" algn="l" defTabSz="3134552"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4pPr>
            <a:lvl5pPr marL="2244797" indent="-326516" algn="l" defTabSz="3134552"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5pPr>
            <a:lvl6pPr marL="8620020"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6pPr>
            <a:lvl7pPr marL="10187296"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7pPr>
            <a:lvl8pPr marL="11754573"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8pPr>
            <a:lvl9pPr marL="13321849" indent="-783639" algn="l" defTabSz="3134552" rtl="0" eaLnBrk="1" latinLnBrk="0" hangingPunct="1">
              <a:spcBef>
                <a:spcPct val="20000"/>
              </a:spcBef>
              <a:buFont typeface="Arial" pitchFamily="34" charset="0"/>
              <a:buChar char="•"/>
              <a:defRPr sz="6900" kern="1200">
                <a:solidFill>
                  <a:schemeClr val="tx1"/>
                </a:solidFill>
                <a:latin typeface="+mn-lt"/>
                <a:ea typeface="+mn-ea"/>
                <a:cs typeface="+mn-cs"/>
              </a:defRPr>
            </a:lvl9pPr>
          </a:lstStyle>
          <a:p>
            <a:pPr algn="r"/>
            <a:r>
              <a:rPr lang="en-US" sz="1700" dirty="0">
                <a:latin typeface="Arial" panose="020B0604020202020204" pitchFamily="34" charset="0"/>
                <a:cs typeface="Arial" panose="020B0604020202020204" pitchFamily="34" charset="0"/>
              </a:rPr>
              <a:t>Figure 2: Logged Engagement Rate by 4 Periods</a:t>
            </a:r>
          </a:p>
        </p:txBody>
      </p:sp>
      <mc:AlternateContent xmlns:mc="http://schemas.openxmlformats.org/markup-compatibility/2006" xmlns:a14="http://schemas.microsoft.com/office/drawing/2010/main">
        <mc:Choice Requires="a14">
          <p:graphicFrame>
            <p:nvGraphicFramePr>
              <p:cNvPr id="16" name="Table 15">
                <a:extLst>
                  <a:ext uri="{FF2B5EF4-FFF2-40B4-BE49-F238E27FC236}">
                    <a16:creationId xmlns:a16="http://schemas.microsoft.com/office/drawing/2014/main" id="{CFB2CBA4-3885-9DC5-4D7D-EEBA3DBF4288}"/>
                  </a:ext>
                </a:extLst>
              </p:cNvPr>
              <p:cNvGraphicFramePr>
                <a:graphicFrameLocks noGrp="1"/>
              </p:cNvGraphicFramePr>
              <p:nvPr>
                <p:extLst>
                  <p:ext uri="{D42A27DB-BD31-4B8C-83A1-F6EECF244321}">
                    <p14:modId xmlns:p14="http://schemas.microsoft.com/office/powerpoint/2010/main" val="418883658"/>
                  </p:ext>
                </p:extLst>
              </p:nvPr>
            </p:nvGraphicFramePr>
            <p:xfrm>
              <a:off x="11417305" y="15898223"/>
              <a:ext cx="10127052" cy="1235012"/>
            </p:xfrm>
            <a:graphic>
              <a:graphicData uri="http://schemas.openxmlformats.org/drawingml/2006/table">
                <a:tbl>
                  <a:tblPr firstRow="1" firstCol="1" bandRow="1">
                    <a:tableStyleId>{5C22544A-7EE6-4342-B048-85BDC9FD1C3A}</a:tableStyleId>
                  </a:tblPr>
                  <a:tblGrid>
                    <a:gridCol w="9006878">
                      <a:extLst>
                        <a:ext uri="{9D8B030D-6E8A-4147-A177-3AD203B41FA5}">
                          <a16:colId xmlns:a16="http://schemas.microsoft.com/office/drawing/2014/main" val="3999976896"/>
                        </a:ext>
                      </a:extLst>
                    </a:gridCol>
                    <a:gridCol w="1120174">
                      <a:extLst>
                        <a:ext uri="{9D8B030D-6E8A-4147-A177-3AD203B41FA5}">
                          <a16:colId xmlns:a16="http://schemas.microsoft.com/office/drawing/2014/main" val="4042590112"/>
                        </a:ext>
                      </a:extLst>
                    </a:gridCol>
                  </a:tblGrid>
                  <a:tr h="0">
                    <a:tc>
                      <a:txBody>
                        <a:bodyPr/>
                        <a:lstStyle/>
                        <a:p>
                          <a:pPr marL="0" marR="0" algn="ctr">
                            <a:lnSpc>
                              <a:spcPct val="115000"/>
                            </a:lnSpc>
                            <a:spcBef>
                              <a:spcPts val="0"/>
                            </a:spcBef>
                            <a:spcAft>
                              <a:spcPts val="0"/>
                            </a:spcAft>
                          </a:pPr>
                          <a:r>
                            <a:rPr lang="en-US" sz="1800" b="0" dirty="0">
                              <a:solidFill>
                                <a:schemeClr val="tx1"/>
                              </a:solidFill>
                              <a:effectLst/>
                              <a:latin typeface="Arial" panose="020B0604020202020204" pitchFamily="34" charset="0"/>
                              <a:cs typeface="Arial" panose="020B0604020202020204" pitchFamily="34" charset="0"/>
                            </a:rPr>
                            <a:t>Model</a:t>
                          </a:r>
                          <a:endParaRPr lang="en-US" sz="1800" b="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800" b="0" dirty="0">
                              <a:solidFill>
                                <a:schemeClr val="tx1"/>
                              </a:solidFill>
                              <a:effectLst/>
                              <a:latin typeface="Arial" panose="020B0604020202020204" pitchFamily="34" charset="0"/>
                              <a:cs typeface="Arial" panose="020B0604020202020204" pitchFamily="34" charset="0"/>
                            </a:rPr>
                            <a:t>Adj. R</a:t>
                          </a:r>
                          <a:r>
                            <a:rPr lang="en-US" sz="1800" b="0" baseline="30000" dirty="0">
                              <a:solidFill>
                                <a:schemeClr val="tx1"/>
                              </a:solidFill>
                              <a:effectLst/>
                              <a:latin typeface="Arial" panose="020B0604020202020204" pitchFamily="34" charset="0"/>
                              <a:cs typeface="Arial" panose="020B0604020202020204" pitchFamily="34" charset="0"/>
                            </a:rPr>
                            <a:t>2</a:t>
                          </a:r>
                          <a:endParaRPr lang="en-US" sz="1800" b="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1422633123"/>
                      </a:ext>
                    </a:extLst>
                  </a:tr>
                  <a:tr h="0">
                    <a:tc>
                      <a:txBody>
                        <a:bodyPr/>
                        <a:lstStyle/>
                        <a:p>
                          <a:pPr marL="0" marR="0" algn="ctr">
                            <a:lnSpc>
                              <a:spcPct val="115000"/>
                            </a:lnSpc>
                            <a:spcBef>
                              <a:spcPts val="0"/>
                            </a:spcBef>
                            <a:spcAft>
                              <a:spcPts val="0"/>
                            </a:spcAft>
                          </a:pPr>
                          <a14:m>
                            <m:oMathPara xmlns:m="http://schemas.openxmlformats.org/officeDocument/2006/math">
                              <m:oMathParaPr>
                                <m:jc m:val="centerGroup"/>
                              </m:oMathParaPr>
                              <m:oMath xmlns:m="http://schemas.openxmlformats.org/officeDocument/2006/math">
                                <m:r>
                                  <a:rPr lang="en-US" sz="1800" smtClean="0">
                                    <a:solidFill>
                                      <a:schemeClr val="tx1"/>
                                    </a:solidFill>
                                    <a:effectLst/>
                                    <a:latin typeface="Cambria Math" panose="02040503050406030204" pitchFamily="18" charset="0"/>
                                  </a:rPr>
                                  <m:t>𝐸𝑛𝑔𝑎𝑔𝑒𝑚𝑒𝑛𝑡</m:t>
                                </m:r>
                                <m:r>
                                  <a:rPr lang="en-US" sz="1800" smtClean="0">
                                    <a:solidFill>
                                      <a:schemeClr val="tx1"/>
                                    </a:solidFill>
                                    <a:effectLst/>
                                    <a:latin typeface="Cambria Math" panose="02040503050406030204" pitchFamily="18" charset="0"/>
                                  </a:rPr>
                                  <m:t> ~ </m:t>
                                </m:r>
                                <m:r>
                                  <a:rPr lang="en-US" sz="1800" smtClean="0">
                                    <a:solidFill>
                                      <a:schemeClr val="tx1"/>
                                    </a:solidFill>
                                    <a:effectLst/>
                                    <a:latin typeface="Cambria Math" panose="02040503050406030204" pitchFamily="18" charset="0"/>
                                  </a:rPr>
                                  <m:t>𝑇𝑖𝑚𝑒</m:t>
                                </m:r>
                                <m:r>
                                  <a:rPr lang="en-US" sz="1800" smtClean="0">
                                    <a:solidFill>
                                      <a:schemeClr val="tx1"/>
                                    </a:solidFill>
                                    <a:effectLst/>
                                    <a:latin typeface="Cambria Math" panose="02040503050406030204" pitchFamily="18" charset="0"/>
                                  </a:rPr>
                                  <m:t>+</m:t>
                                </m:r>
                                <m:r>
                                  <a:rPr lang="en-US" sz="1800" smtClean="0">
                                    <a:solidFill>
                                      <a:schemeClr val="tx1"/>
                                    </a:solidFill>
                                    <a:effectLst/>
                                    <a:latin typeface="Cambria Math" panose="02040503050406030204" pitchFamily="18" charset="0"/>
                                  </a:rPr>
                                  <m:t>𝑃𝑟𝑖𝑣𝑎𝑐𝑦</m:t>
                                </m:r>
                                <m:r>
                                  <a:rPr lang="en-US" sz="1800" smtClean="0">
                                    <a:solidFill>
                                      <a:schemeClr val="tx1"/>
                                    </a:solidFill>
                                    <a:effectLst/>
                                    <a:latin typeface="Cambria Math" panose="02040503050406030204" pitchFamily="18" charset="0"/>
                                  </a:rPr>
                                  <m:t>+</m:t>
                                </m:r>
                                <m:r>
                                  <a:rPr lang="en-US" sz="1800" smtClean="0">
                                    <a:solidFill>
                                      <a:schemeClr val="tx1"/>
                                    </a:solidFill>
                                    <a:effectLst/>
                                    <a:latin typeface="Cambria Math" panose="02040503050406030204" pitchFamily="18" charset="0"/>
                                  </a:rPr>
                                  <m:t>𝑉𝑒𝑟𝑖𝑓𝑖𝑒𝑑</m:t>
                                </m:r>
                                <m:r>
                                  <a:rPr lang="en-US" sz="1800" smtClean="0">
                                    <a:solidFill>
                                      <a:schemeClr val="tx1"/>
                                    </a:solidFill>
                                    <a:effectLst/>
                                    <a:latin typeface="Cambria Math" panose="02040503050406030204" pitchFamily="18" charset="0"/>
                                  </a:rPr>
                                  <m:t>+</m:t>
                                </m:r>
                                <m:r>
                                  <a:rPr lang="en-US" sz="1800" smtClean="0">
                                    <a:solidFill>
                                      <a:schemeClr val="tx1"/>
                                    </a:solidFill>
                                    <a:effectLst/>
                                    <a:latin typeface="Cambria Math" panose="02040503050406030204" pitchFamily="18" charset="0"/>
                                  </a:rPr>
                                  <m:t>𝐿𝑒𝑛𝑔𝑡h</m:t>
                                </m:r>
                              </m:oMath>
                            </m:oMathPara>
                          </a14:m>
                          <a:endParaRPr lang="en-US" sz="180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40000"/>
                            <a:lumOff val="60000"/>
                          </a:schemeClr>
                        </a:solidFill>
                      </a:tcPr>
                    </a:tc>
                    <a:tc>
                      <a:txBody>
                        <a:bodyPr/>
                        <a:lstStyle/>
                        <a:p>
                          <a:pPr marL="0" marR="0" algn="ctr">
                            <a:lnSpc>
                              <a:spcPct val="115000"/>
                            </a:lnSpc>
                            <a:spcBef>
                              <a:spcPts val="0"/>
                            </a:spcBef>
                            <a:spcAft>
                              <a:spcPts val="0"/>
                            </a:spcAft>
                          </a:pPr>
                          <a:r>
                            <a:rPr lang="en-US" sz="1800" dirty="0">
                              <a:solidFill>
                                <a:schemeClr val="tx1"/>
                              </a:solidFill>
                              <a:effectLst/>
                              <a:latin typeface="Arial" panose="020B0604020202020204" pitchFamily="34" charset="0"/>
                              <a:cs typeface="Arial" panose="020B0604020202020204" pitchFamily="34" charset="0"/>
                            </a:rPr>
                            <a:t>0</a:t>
                          </a:r>
                          <a:endParaRPr lang="en-US" sz="180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40000"/>
                            <a:lumOff val="60000"/>
                          </a:schemeClr>
                        </a:solidFill>
                      </a:tcPr>
                    </a:tc>
                    <a:extLst>
                      <a:ext uri="{0D108BD9-81ED-4DB2-BD59-A6C34878D82A}">
                        <a16:rowId xmlns:a16="http://schemas.microsoft.com/office/drawing/2014/main" val="2427305977"/>
                      </a:ext>
                    </a:extLst>
                  </a:tr>
                  <a:tr h="0">
                    <a:tc>
                      <a:txBody>
                        <a:bodyPr/>
                        <a:lstStyle/>
                        <a:p>
                          <a:pPr marL="0" marR="0" algn="ctr">
                            <a:lnSpc>
                              <a:spcPct val="115000"/>
                            </a:lnSpc>
                            <a:spcBef>
                              <a:spcPts val="0"/>
                            </a:spcBef>
                            <a:spcAft>
                              <a:spcPts val="0"/>
                            </a:spcAft>
                          </a:pPr>
                          <a14:m>
                            <m:oMathPara xmlns:m="http://schemas.openxmlformats.org/officeDocument/2006/math">
                              <m:oMathParaPr>
                                <m:jc m:val="centerGroup"/>
                              </m:oMathParaPr>
                              <m:oMath xmlns:m="http://schemas.openxmlformats.org/officeDocument/2006/math">
                                <m:r>
                                  <a:rPr lang="en-US" sz="1800" smtClean="0">
                                    <a:solidFill>
                                      <a:schemeClr val="tx1"/>
                                    </a:solidFill>
                                    <a:effectLst/>
                                    <a:latin typeface="Cambria Math" panose="02040503050406030204" pitchFamily="18" charset="0"/>
                                  </a:rPr>
                                  <m:t>𝐥𝐨𝐠</m:t>
                                </m:r>
                                <m:r>
                                  <a:rPr lang="en-US" sz="1800" smtClean="0">
                                    <a:solidFill>
                                      <a:schemeClr val="tx1"/>
                                    </a:solidFill>
                                    <a:effectLst/>
                                    <a:latin typeface="Cambria Math" panose="02040503050406030204" pitchFamily="18" charset="0"/>
                                  </a:rPr>
                                  <m:t>⁡(</m:t>
                                </m:r>
                                <m:r>
                                  <a:rPr lang="en-US" sz="1800" smtClean="0">
                                    <a:solidFill>
                                      <a:schemeClr val="tx1"/>
                                    </a:solidFill>
                                    <a:effectLst/>
                                    <a:latin typeface="Cambria Math" panose="02040503050406030204" pitchFamily="18" charset="0"/>
                                  </a:rPr>
                                  <m:t>𝑬𝒏𝒈𝒂𝒈𝒆𝒎𝒆𝒏𝒕</m:t>
                                </m:r>
                                <m:r>
                                  <a:rPr lang="en-US" sz="1800" smtClean="0">
                                    <a:solidFill>
                                      <a:schemeClr val="tx1"/>
                                    </a:solidFill>
                                    <a:effectLst/>
                                    <a:latin typeface="Cambria Math" panose="02040503050406030204" pitchFamily="18" charset="0"/>
                                  </a:rPr>
                                  <m:t>) ~ </m:t>
                                </m:r>
                                <m:r>
                                  <a:rPr lang="en-US" sz="1800" smtClean="0">
                                    <a:solidFill>
                                      <a:schemeClr val="tx1"/>
                                    </a:solidFill>
                                    <a:effectLst/>
                                    <a:latin typeface="Cambria Math" panose="02040503050406030204" pitchFamily="18" charset="0"/>
                                  </a:rPr>
                                  <m:t>𝑇𝑖𝑚𝑒</m:t>
                                </m:r>
                                <m:r>
                                  <a:rPr lang="en-US" sz="1800" smtClean="0">
                                    <a:solidFill>
                                      <a:schemeClr val="tx1"/>
                                    </a:solidFill>
                                    <a:effectLst/>
                                    <a:latin typeface="Cambria Math" panose="02040503050406030204" pitchFamily="18" charset="0"/>
                                  </a:rPr>
                                  <m:t>+</m:t>
                                </m:r>
                                <m:r>
                                  <a:rPr lang="en-US" sz="1800" smtClean="0">
                                    <a:solidFill>
                                      <a:schemeClr val="tx1"/>
                                    </a:solidFill>
                                    <a:effectLst/>
                                    <a:latin typeface="Cambria Math" panose="02040503050406030204" pitchFamily="18" charset="0"/>
                                  </a:rPr>
                                  <m:t>𝑃𝑟𝑖𝑣𝑎𝑐𝑦</m:t>
                                </m:r>
                                <m:r>
                                  <a:rPr lang="en-US" sz="1800" smtClean="0">
                                    <a:solidFill>
                                      <a:schemeClr val="tx1"/>
                                    </a:solidFill>
                                    <a:effectLst/>
                                    <a:latin typeface="Cambria Math" panose="02040503050406030204" pitchFamily="18" charset="0"/>
                                  </a:rPr>
                                  <m:t>+</m:t>
                                </m:r>
                                <m:r>
                                  <a:rPr lang="en-US" sz="1800" smtClean="0">
                                    <a:solidFill>
                                      <a:schemeClr val="tx1"/>
                                    </a:solidFill>
                                    <a:effectLst/>
                                    <a:latin typeface="Cambria Math" panose="02040503050406030204" pitchFamily="18" charset="0"/>
                                  </a:rPr>
                                  <m:t>𝑉𝑒𝑟𝑖𝑓𝑖𝑒𝑑</m:t>
                                </m:r>
                                <m:r>
                                  <a:rPr lang="en-US" sz="1800" smtClean="0">
                                    <a:solidFill>
                                      <a:schemeClr val="tx1"/>
                                    </a:solidFill>
                                    <a:effectLst/>
                                    <a:latin typeface="Cambria Math" panose="02040503050406030204" pitchFamily="18" charset="0"/>
                                  </a:rPr>
                                  <m:t>+</m:t>
                                </m:r>
                                <m:r>
                                  <a:rPr lang="en-US" sz="1800" smtClean="0">
                                    <a:solidFill>
                                      <a:schemeClr val="tx1"/>
                                    </a:solidFill>
                                    <a:effectLst/>
                                    <a:latin typeface="Cambria Math" panose="02040503050406030204" pitchFamily="18" charset="0"/>
                                  </a:rPr>
                                  <m:t>𝐿𝑒𝑛𝑔𝑡h</m:t>
                                </m:r>
                              </m:oMath>
                            </m:oMathPara>
                          </a14:m>
                          <a:endParaRPr lang="en-US" sz="180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800" dirty="0">
                              <a:solidFill>
                                <a:schemeClr val="tx1"/>
                              </a:solidFill>
                              <a:effectLst/>
                              <a:latin typeface="Arial" panose="020B0604020202020204" pitchFamily="34" charset="0"/>
                              <a:cs typeface="Arial" panose="020B0604020202020204" pitchFamily="34" charset="0"/>
                            </a:rPr>
                            <a:t>0.083</a:t>
                          </a:r>
                          <a:endParaRPr lang="en-US" sz="180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3093343841"/>
                      </a:ext>
                    </a:extLst>
                  </a:tr>
                  <a:tr h="0">
                    <a:tc>
                      <a:txBody>
                        <a:bodyPr/>
                        <a:lstStyle/>
                        <a:p>
                          <a:pPr marL="0" marR="0" algn="ctr">
                            <a:lnSpc>
                              <a:spcPct val="115000"/>
                            </a:lnSpc>
                            <a:spcBef>
                              <a:spcPts val="0"/>
                            </a:spcBef>
                            <a:spcAft>
                              <a:spcPts val="0"/>
                            </a:spcAft>
                          </a:pPr>
                          <a14:m>
                            <m:oMathPara xmlns:m="http://schemas.openxmlformats.org/officeDocument/2006/math">
                              <m:oMathParaPr>
                                <m:jc m:val="centerGroup"/>
                              </m:oMathParaPr>
                              <m:oMath xmlns:m="http://schemas.openxmlformats.org/officeDocument/2006/math">
                                <m:func>
                                  <m:funcPr>
                                    <m:ctrlPr>
                                      <a:rPr lang="en-US" sz="1800" i="1" smtClean="0">
                                        <a:solidFill>
                                          <a:schemeClr val="tx1"/>
                                        </a:solidFill>
                                        <a:effectLst/>
                                        <a:latin typeface="Cambria Math" panose="02040503050406030204" pitchFamily="18" charset="0"/>
                                      </a:rPr>
                                    </m:ctrlPr>
                                  </m:funcPr>
                                  <m:fName>
                                    <m:r>
                                      <a:rPr lang="en-US" sz="1800">
                                        <a:solidFill>
                                          <a:schemeClr val="tx1"/>
                                        </a:solidFill>
                                        <a:effectLst/>
                                        <a:latin typeface="Cambria Math" panose="02040503050406030204" pitchFamily="18" charset="0"/>
                                      </a:rPr>
                                      <m:t>𝐥𝐨𝐠</m:t>
                                    </m:r>
                                  </m:fName>
                                  <m:e>
                                    <m:d>
                                      <m:dPr>
                                        <m:ctrlPr>
                                          <a:rPr lang="en-US" sz="1800" i="1">
                                            <a:solidFill>
                                              <a:schemeClr val="tx1"/>
                                            </a:solidFill>
                                            <a:effectLst/>
                                            <a:latin typeface="Cambria Math" panose="02040503050406030204" pitchFamily="18" charset="0"/>
                                          </a:rPr>
                                        </m:ctrlPr>
                                      </m:dPr>
                                      <m:e>
                                        <m:r>
                                          <a:rPr lang="en-US" sz="1800">
                                            <a:solidFill>
                                              <a:schemeClr val="tx1"/>
                                            </a:solidFill>
                                            <a:effectLst/>
                                            <a:latin typeface="Cambria Math" panose="02040503050406030204" pitchFamily="18" charset="0"/>
                                          </a:rPr>
                                          <m:t>𝑬𝒏𝒈𝒂𝒈𝒆𝒎𝒆𝒏𝒕</m:t>
                                        </m:r>
                                      </m:e>
                                    </m:d>
                                  </m:e>
                                </m:func>
                                <m:r>
                                  <a:rPr lang="en-US" sz="1800">
                                    <a:solidFill>
                                      <a:schemeClr val="tx1"/>
                                    </a:solidFill>
                                    <a:effectLst/>
                                    <a:latin typeface="Cambria Math" panose="02040503050406030204" pitchFamily="18" charset="0"/>
                                  </a:rPr>
                                  <m:t>~ </m:t>
                                </m:r>
                                <m:r>
                                  <a:rPr lang="en-US" sz="1800">
                                    <a:solidFill>
                                      <a:schemeClr val="tx1"/>
                                    </a:solidFill>
                                    <a:effectLst/>
                                    <a:latin typeface="Cambria Math" panose="02040503050406030204" pitchFamily="18" charset="0"/>
                                  </a:rPr>
                                  <m:t>𝑇𝑖𝑚𝑒</m:t>
                                </m:r>
                                <m:r>
                                  <a:rPr lang="en-US" sz="1800">
                                    <a:solidFill>
                                      <a:schemeClr val="tx1"/>
                                    </a:solidFill>
                                    <a:effectLst/>
                                    <a:latin typeface="Cambria Math" panose="02040503050406030204" pitchFamily="18" charset="0"/>
                                  </a:rPr>
                                  <m:t>+</m:t>
                                </m:r>
                                <m:r>
                                  <a:rPr lang="en-US" sz="1800">
                                    <a:solidFill>
                                      <a:schemeClr val="tx1"/>
                                    </a:solidFill>
                                    <a:effectLst/>
                                    <a:latin typeface="Cambria Math" panose="02040503050406030204" pitchFamily="18" charset="0"/>
                                  </a:rPr>
                                  <m:t>𝑃𝑟𝑖𝑣𝑎𝑐𝑦</m:t>
                                </m:r>
                                <m:r>
                                  <a:rPr lang="en-US" sz="1800">
                                    <a:solidFill>
                                      <a:schemeClr val="tx1"/>
                                    </a:solidFill>
                                    <a:effectLst/>
                                    <a:latin typeface="Cambria Math" panose="02040503050406030204" pitchFamily="18" charset="0"/>
                                  </a:rPr>
                                  <m:t>+</m:t>
                                </m:r>
                                <m:r>
                                  <a:rPr lang="en-US" sz="1800">
                                    <a:solidFill>
                                      <a:schemeClr val="tx1"/>
                                    </a:solidFill>
                                    <a:effectLst/>
                                    <a:latin typeface="Cambria Math" panose="02040503050406030204" pitchFamily="18" charset="0"/>
                                  </a:rPr>
                                  <m:t>𝑻𝒊𝒎𝒆</m:t>
                                </m:r>
                                <m:r>
                                  <a:rPr lang="en-US" sz="1800">
                                    <a:solidFill>
                                      <a:schemeClr val="tx1"/>
                                    </a:solidFill>
                                    <a:effectLst/>
                                    <a:latin typeface="Cambria Math" panose="02040503050406030204" pitchFamily="18" charset="0"/>
                                  </a:rPr>
                                  <m:t>∗</m:t>
                                </m:r>
                                <m:r>
                                  <a:rPr lang="en-US" sz="1800">
                                    <a:solidFill>
                                      <a:schemeClr val="tx1"/>
                                    </a:solidFill>
                                    <a:effectLst/>
                                    <a:latin typeface="Cambria Math" panose="02040503050406030204" pitchFamily="18" charset="0"/>
                                  </a:rPr>
                                  <m:t>𝑷𝒓𝒊𝒗𝒂𝒄𝒚</m:t>
                                </m:r>
                                <m:r>
                                  <a:rPr lang="en-US" sz="1800">
                                    <a:solidFill>
                                      <a:schemeClr val="tx1"/>
                                    </a:solidFill>
                                    <a:effectLst/>
                                    <a:latin typeface="Cambria Math" panose="02040503050406030204" pitchFamily="18" charset="0"/>
                                  </a:rPr>
                                  <m:t>+ </m:t>
                                </m:r>
                                <m:r>
                                  <a:rPr lang="en-US" sz="1800">
                                    <a:solidFill>
                                      <a:schemeClr val="tx1"/>
                                    </a:solidFill>
                                    <a:effectLst/>
                                    <a:latin typeface="Cambria Math" panose="02040503050406030204" pitchFamily="18" charset="0"/>
                                  </a:rPr>
                                  <m:t>𝑉𝑒𝑟𝑖𝑓𝑖𝑒𝑑</m:t>
                                </m:r>
                                <m:r>
                                  <a:rPr lang="en-US" sz="1800">
                                    <a:solidFill>
                                      <a:schemeClr val="tx1"/>
                                    </a:solidFill>
                                    <a:effectLst/>
                                    <a:latin typeface="Cambria Math" panose="02040503050406030204" pitchFamily="18" charset="0"/>
                                  </a:rPr>
                                  <m:t>+</m:t>
                                </m:r>
                                <m:r>
                                  <a:rPr lang="en-US" sz="1800">
                                    <a:solidFill>
                                      <a:schemeClr val="tx1"/>
                                    </a:solidFill>
                                    <a:effectLst/>
                                    <a:latin typeface="Cambria Math" panose="02040503050406030204" pitchFamily="18" charset="0"/>
                                  </a:rPr>
                                  <m:t>𝐿𝑒𝑛𝑔𝑡h</m:t>
                                </m:r>
                              </m:oMath>
                            </m:oMathPara>
                          </a14:m>
                          <a:endParaRPr lang="en-US" sz="180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40000"/>
                            <a:lumOff val="60000"/>
                          </a:schemeClr>
                        </a:solidFill>
                      </a:tcPr>
                    </a:tc>
                    <a:tc>
                      <a:txBody>
                        <a:bodyPr/>
                        <a:lstStyle/>
                        <a:p>
                          <a:pPr marL="0" marR="0" algn="ctr">
                            <a:lnSpc>
                              <a:spcPct val="115000"/>
                            </a:lnSpc>
                            <a:spcBef>
                              <a:spcPts val="0"/>
                            </a:spcBef>
                            <a:spcAft>
                              <a:spcPts val="0"/>
                            </a:spcAft>
                          </a:pPr>
                          <a:r>
                            <a:rPr lang="en-US" sz="1800" dirty="0">
                              <a:solidFill>
                                <a:schemeClr val="tx1"/>
                              </a:solidFill>
                              <a:effectLst/>
                              <a:latin typeface="Arial" panose="020B0604020202020204" pitchFamily="34" charset="0"/>
                              <a:cs typeface="Arial" panose="020B0604020202020204" pitchFamily="34" charset="0"/>
                            </a:rPr>
                            <a:t>0.084</a:t>
                          </a:r>
                          <a:endParaRPr lang="en-US" sz="180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40000"/>
                            <a:lumOff val="60000"/>
                          </a:schemeClr>
                        </a:solidFill>
                      </a:tcPr>
                    </a:tc>
                    <a:extLst>
                      <a:ext uri="{0D108BD9-81ED-4DB2-BD59-A6C34878D82A}">
                        <a16:rowId xmlns:a16="http://schemas.microsoft.com/office/drawing/2014/main" val="1633229474"/>
                      </a:ext>
                    </a:extLst>
                  </a:tr>
                </a:tbl>
              </a:graphicData>
            </a:graphic>
          </p:graphicFrame>
        </mc:Choice>
        <mc:Fallback xmlns="">
          <p:graphicFrame>
            <p:nvGraphicFramePr>
              <p:cNvPr id="16" name="Table 15">
                <a:extLst>
                  <a:ext uri="{FF2B5EF4-FFF2-40B4-BE49-F238E27FC236}">
                    <a16:creationId xmlns:a16="http://schemas.microsoft.com/office/drawing/2014/main" id="{CFB2CBA4-3885-9DC5-4D7D-EEBA3DBF4288}"/>
                  </a:ext>
                </a:extLst>
              </p:cNvPr>
              <p:cNvGraphicFramePr>
                <a:graphicFrameLocks noGrp="1"/>
              </p:cNvGraphicFramePr>
              <p:nvPr>
                <p:extLst>
                  <p:ext uri="{D42A27DB-BD31-4B8C-83A1-F6EECF244321}">
                    <p14:modId xmlns:p14="http://schemas.microsoft.com/office/powerpoint/2010/main" val="418883658"/>
                  </p:ext>
                </p:extLst>
              </p:nvPr>
            </p:nvGraphicFramePr>
            <p:xfrm>
              <a:off x="11417305" y="15898223"/>
              <a:ext cx="10127052" cy="1235012"/>
            </p:xfrm>
            <a:graphic>
              <a:graphicData uri="http://schemas.openxmlformats.org/drawingml/2006/table">
                <a:tbl>
                  <a:tblPr firstRow="1" firstCol="1" bandRow="1">
                    <a:tableStyleId>{5C22544A-7EE6-4342-B048-85BDC9FD1C3A}</a:tableStyleId>
                  </a:tblPr>
                  <a:tblGrid>
                    <a:gridCol w="9006878">
                      <a:extLst>
                        <a:ext uri="{9D8B030D-6E8A-4147-A177-3AD203B41FA5}">
                          <a16:colId xmlns:a16="http://schemas.microsoft.com/office/drawing/2014/main" val="3999976896"/>
                        </a:ext>
                      </a:extLst>
                    </a:gridCol>
                    <a:gridCol w="1120174">
                      <a:extLst>
                        <a:ext uri="{9D8B030D-6E8A-4147-A177-3AD203B41FA5}">
                          <a16:colId xmlns:a16="http://schemas.microsoft.com/office/drawing/2014/main" val="4042590112"/>
                        </a:ext>
                      </a:extLst>
                    </a:gridCol>
                  </a:tblGrid>
                  <a:tr h="288608">
                    <a:tc>
                      <a:txBody>
                        <a:bodyPr/>
                        <a:lstStyle/>
                        <a:p>
                          <a:pPr marL="0" marR="0" algn="ctr">
                            <a:lnSpc>
                              <a:spcPct val="115000"/>
                            </a:lnSpc>
                            <a:spcBef>
                              <a:spcPts val="0"/>
                            </a:spcBef>
                            <a:spcAft>
                              <a:spcPts val="0"/>
                            </a:spcAft>
                          </a:pPr>
                          <a:r>
                            <a:rPr lang="en-US" sz="1800" b="0" dirty="0">
                              <a:solidFill>
                                <a:schemeClr val="tx1"/>
                              </a:solidFill>
                              <a:effectLst/>
                              <a:latin typeface="Arial" panose="020B0604020202020204" pitchFamily="34" charset="0"/>
                              <a:cs typeface="Arial" panose="020B0604020202020204" pitchFamily="34" charset="0"/>
                            </a:rPr>
                            <a:t>Model</a:t>
                          </a:r>
                          <a:endParaRPr lang="en-US" sz="1800" b="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800" b="0" dirty="0">
                              <a:solidFill>
                                <a:schemeClr val="tx1"/>
                              </a:solidFill>
                              <a:effectLst/>
                              <a:latin typeface="Arial" panose="020B0604020202020204" pitchFamily="34" charset="0"/>
                              <a:cs typeface="Arial" panose="020B0604020202020204" pitchFamily="34" charset="0"/>
                            </a:rPr>
                            <a:t>Adj. R</a:t>
                          </a:r>
                          <a:r>
                            <a:rPr lang="en-US" sz="1800" b="0" baseline="30000" dirty="0">
                              <a:solidFill>
                                <a:schemeClr val="tx1"/>
                              </a:solidFill>
                              <a:effectLst/>
                              <a:latin typeface="Arial" panose="020B0604020202020204" pitchFamily="34" charset="0"/>
                              <a:cs typeface="Arial" panose="020B0604020202020204" pitchFamily="34" charset="0"/>
                            </a:rPr>
                            <a:t>2</a:t>
                          </a:r>
                          <a:endParaRPr lang="en-US" sz="1800" b="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1422633123"/>
                      </a:ext>
                    </a:extLst>
                  </a:tr>
                  <a:tr h="315468">
                    <a:tc>
                      <a:txBody>
                        <a:bodyPr/>
                        <a:lstStyle/>
                        <a:p>
                          <a:endParaRPr lang="en-US"/>
                        </a:p>
                      </a:txBody>
                      <a:tcPr marL="68580" marR="68580" marT="0" marB="0">
                        <a:blipFill>
                          <a:blip r:embed="rId13"/>
                          <a:stretch>
                            <a:fillRect l="-141" t="-108000" r="-12676" b="-240000"/>
                          </a:stretch>
                        </a:blipFill>
                      </a:tcPr>
                    </a:tc>
                    <a:tc>
                      <a:txBody>
                        <a:bodyPr/>
                        <a:lstStyle/>
                        <a:p>
                          <a:pPr marL="0" marR="0" algn="ctr">
                            <a:lnSpc>
                              <a:spcPct val="115000"/>
                            </a:lnSpc>
                            <a:spcBef>
                              <a:spcPts val="0"/>
                            </a:spcBef>
                            <a:spcAft>
                              <a:spcPts val="0"/>
                            </a:spcAft>
                          </a:pPr>
                          <a:r>
                            <a:rPr lang="en-US" sz="1800" dirty="0">
                              <a:solidFill>
                                <a:schemeClr val="tx1"/>
                              </a:solidFill>
                              <a:effectLst/>
                              <a:latin typeface="Arial" panose="020B0604020202020204" pitchFamily="34" charset="0"/>
                              <a:cs typeface="Arial" panose="020B0604020202020204" pitchFamily="34" charset="0"/>
                            </a:rPr>
                            <a:t>0</a:t>
                          </a:r>
                          <a:endParaRPr lang="en-US" sz="180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40000"/>
                            <a:lumOff val="60000"/>
                          </a:schemeClr>
                        </a:solidFill>
                      </a:tcPr>
                    </a:tc>
                    <a:extLst>
                      <a:ext uri="{0D108BD9-81ED-4DB2-BD59-A6C34878D82A}">
                        <a16:rowId xmlns:a16="http://schemas.microsoft.com/office/drawing/2014/main" val="2427305977"/>
                      </a:ext>
                    </a:extLst>
                  </a:tr>
                  <a:tr h="315468">
                    <a:tc>
                      <a:txBody>
                        <a:bodyPr/>
                        <a:lstStyle/>
                        <a:p>
                          <a:endParaRPr lang="en-US"/>
                        </a:p>
                      </a:txBody>
                      <a:tcPr marL="68580" marR="68580" marT="0" marB="0">
                        <a:blipFill>
                          <a:blip r:embed="rId13"/>
                          <a:stretch>
                            <a:fillRect l="-141" t="-200000" r="-12676" b="-130769"/>
                          </a:stretch>
                        </a:blipFill>
                      </a:tcPr>
                    </a:tc>
                    <a:tc>
                      <a:txBody>
                        <a:bodyPr/>
                        <a:lstStyle/>
                        <a:p>
                          <a:pPr marL="0" marR="0" algn="ctr">
                            <a:lnSpc>
                              <a:spcPct val="115000"/>
                            </a:lnSpc>
                            <a:spcBef>
                              <a:spcPts val="0"/>
                            </a:spcBef>
                            <a:spcAft>
                              <a:spcPts val="0"/>
                            </a:spcAft>
                          </a:pPr>
                          <a:r>
                            <a:rPr lang="en-US" sz="1800" dirty="0">
                              <a:solidFill>
                                <a:schemeClr val="tx1"/>
                              </a:solidFill>
                              <a:effectLst/>
                              <a:latin typeface="Arial" panose="020B0604020202020204" pitchFamily="34" charset="0"/>
                              <a:cs typeface="Arial" panose="020B0604020202020204" pitchFamily="34" charset="0"/>
                            </a:rPr>
                            <a:t>0.083</a:t>
                          </a:r>
                          <a:endParaRPr lang="en-US" sz="180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3093343841"/>
                      </a:ext>
                    </a:extLst>
                  </a:tr>
                  <a:tr h="315468">
                    <a:tc>
                      <a:txBody>
                        <a:bodyPr/>
                        <a:lstStyle/>
                        <a:p>
                          <a:endParaRPr lang="en-US"/>
                        </a:p>
                      </a:txBody>
                      <a:tcPr marL="68580" marR="68580" marT="0" marB="0">
                        <a:blipFill>
                          <a:blip r:embed="rId13"/>
                          <a:stretch>
                            <a:fillRect l="-141" t="-312000" r="-12676" b="-36000"/>
                          </a:stretch>
                        </a:blipFill>
                      </a:tcPr>
                    </a:tc>
                    <a:tc>
                      <a:txBody>
                        <a:bodyPr/>
                        <a:lstStyle/>
                        <a:p>
                          <a:pPr marL="0" marR="0" algn="ctr">
                            <a:lnSpc>
                              <a:spcPct val="115000"/>
                            </a:lnSpc>
                            <a:spcBef>
                              <a:spcPts val="0"/>
                            </a:spcBef>
                            <a:spcAft>
                              <a:spcPts val="0"/>
                            </a:spcAft>
                          </a:pPr>
                          <a:r>
                            <a:rPr lang="en-US" sz="1800" dirty="0">
                              <a:solidFill>
                                <a:schemeClr val="tx1"/>
                              </a:solidFill>
                              <a:effectLst/>
                              <a:latin typeface="Arial" panose="020B0604020202020204" pitchFamily="34" charset="0"/>
                              <a:cs typeface="Arial" panose="020B0604020202020204" pitchFamily="34" charset="0"/>
                            </a:rPr>
                            <a:t>0.084</a:t>
                          </a:r>
                          <a:endParaRPr lang="en-US" sz="180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40000"/>
                            <a:lumOff val="60000"/>
                          </a:schemeClr>
                        </a:solidFill>
                      </a:tcPr>
                    </a:tc>
                    <a:extLst>
                      <a:ext uri="{0D108BD9-81ED-4DB2-BD59-A6C34878D82A}">
                        <a16:rowId xmlns:a16="http://schemas.microsoft.com/office/drawing/2014/main" val="1633229474"/>
                      </a:ext>
                    </a:extLst>
                  </a:tr>
                </a:tbl>
              </a:graphicData>
            </a:graphic>
          </p:graphicFrame>
        </mc:Fallback>
      </mc:AlternateContent>
      <p:graphicFrame>
        <p:nvGraphicFramePr>
          <p:cNvPr id="23" name="Table 22">
            <a:extLst>
              <a:ext uri="{FF2B5EF4-FFF2-40B4-BE49-F238E27FC236}">
                <a16:creationId xmlns:a16="http://schemas.microsoft.com/office/drawing/2014/main" id="{60A475FF-A77D-5C50-B2E8-E4AE24C74F5F}"/>
              </a:ext>
            </a:extLst>
          </p:cNvPr>
          <p:cNvGraphicFramePr>
            <a:graphicFrameLocks noGrp="1"/>
          </p:cNvGraphicFramePr>
          <p:nvPr>
            <p:extLst>
              <p:ext uri="{D42A27DB-BD31-4B8C-83A1-F6EECF244321}">
                <p14:modId xmlns:p14="http://schemas.microsoft.com/office/powerpoint/2010/main" val="2749551545"/>
              </p:ext>
            </p:extLst>
          </p:nvPr>
        </p:nvGraphicFramePr>
        <p:xfrm>
          <a:off x="22631400" y="12879776"/>
          <a:ext cx="9696058" cy="721425"/>
        </p:xfrm>
        <a:graphic>
          <a:graphicData uri="http://schemas.openxmlformats.org/drawingml/2006/table">
            <a:tbl>
              <a:tblPr firstRow="1" firstCol="1" bandRow="1">
                <a:tableStyleId>{5C22544A-7EE6-4342-B048-85BDC9FD1C3A}</a:tableStyleId>
              </a:tblPr>
              <a:tblGrid>
                <a:gridCol w="7665720">
                  <a:extLst>
                    <a:ext uri="{9D8B030D-6E8A-4147-A177-3AD203B41FA5}">
                      <a16:colId xmlns:a16="http://schemas.microsoft.com/office/drawing/2014/main" val="3330092842"/>
                    </a:ext>
                  </a:extLst>
                </a:gridCol>
                <a:gridCol w="2030338">
                  <a:extLst>
                    <a:ext uri="{9D8B030D-6E8A-4147-A177-3AD203B41FA5}">
                      <a16:colId xmlns:a16="http://schemas.microsoft.com/office/drawing/2014/main" val="858789930"/>
                    </a:ext>
                  </a:extLst>
                </a:gridCol>
              </a:tblGrid>
              <a:tr h="230385">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cs typeface="Arial" panose="020B0604020202020204" pitchFamily="34" charset="0"/>
                        </a:rPr>
                        <a:t>Tweet</a:t>
                      </a:r>
                      <a:endPar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cs typeface="Arial" panose="020B0604020202020204" pitchFamily="34" charset="0"/>
                        </a:rPr>
                        <a:t>Privacy</a:t>
                      </a:r>
                      <a:endPar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3679405237"/>
                  </a:ext>
                </a:extLst>
              </a:tr>
              <a:tr h="122316">
                <a:tc>
                  <a:txBody>
                    <a:bodyPr/>
                    <a:lstStyle/>
                    <a:p>
                      <a:pPr marL="0" marR="0">
                        <a:lnSpc>
                          <a:spcPct val="115000"/>
                        </a:lnSpc>
                        <a:spcBef>
                          <a:spcPts val="0"/>
                        </a:spcBef>
                        <a:spcAft>
                          <a:spcPts val="0"/>
                        </a:spcAft>
                      </a:pPr>
                      <a:r>
                        <a:rPr lang="en-US" sz="1500" b="0">
                          <a:solidFill>
                            <a:schemeClr val="tx1"/>
                          </a:solidFill>
                          <a:effectLst/>
                          <a:latin typeface="Arial" panose="020B0604020202020204" pitchFamily="34" charset="0"/>
                          <a:cs typeface="Arial" panose="020B0604020202020204" pitchFamily="34" charset="0"/>
                        </a:rPr>
                        <a:t>“@Apple is the period tracker data safe? . . .”</a:t>
                      </a:r>
                      <a:endPar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40000"/>
                        <a:lumOff val="60000"/>
                      </a:schemeClr>
                    </a:solidFill>
                  </a:tcPr>
                </a:tc>
                <a:tc>
                  <a:txBody>
                    <a:bodyPr/>
                    <a:lstStyle/>
                    <a:p>
                      <a:pPr marL="0" marR="0" algn="ctr">
                        <a:lnSpc>
                          <a:spcPct val="115000"/>
                        </a:lnSpc>
                        <a:spcBef>
                          <a:spcPts val="0"/>
                        </a:spcBef>
                        <a:spcAft>
                          <a:spcPts val="0"/>
                        </a:spcAft>
                      </a:pPr>
                      <a:r>
                        <a:rPr lang="en-US" sz="1500" b="0" dirty="0">
                          <a:solidFill>
                            <a:srgbClr val="FF0000"/>
                          </a:solidFill>
                          <a:effectLst/>
                          <a:latin typeface="Arial" panose="020B0604020202020204" pitchFamily="34" charset="0"/>
                          <a:cs typeface="Arial" panose="020B0604020202020204" pitchFamily="34" charset="0"/>
                        </a:rPr>
                        <a:t>0</a:t>
                      </a:r>
                      <a:endParaRPr lang="en-US" sz="1500" b="0" dirty="0">
                        <a:solidFill>
                          <a:srgbClr val="FF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40000"/>
                        <a:lumOff val="60000"/>
                      </a:schemeClr>
                    </a:solidFill>
                  </a:tcPr>
                </a:tc>
                <a:extLst>
                  <a:ext uri="{0D108BD9-81ED-4DB2-BD59-A6C34878D82A}">
                    <a16:rowId xmlns:a16="http://schemas.microsoft.com/office/drawing/2014/main" val="630963412"/>
                  </a:ext>
                </a:extLst>
              </a:tr>
              <a:tr h="122316">
                <a:tc>
                  <a:txBody>
                    <a:bodyPr/>
                    <a:lstStyle/>
                    <a:p>
                      <a:pPr marL="0" marR="0">
                        <a:lnSpc>
                          <a:spcPct val="115000"/>
                        </a:lnSpc>
                        <a:spcBef>
                          <a:spcPts val="0"/>
                        </a:spcBef>
                        <a:spcAft>
                          <a:spcPts val="0"/>
                        </a:spcAft>
                      </a:pPr>
                      <a:r>
                        <a:rPr lang="en-US" sz="1500" b="0" dirty="0">
                          <a:solidFill>
                            <a:schemeClr val="tx1"/>
                          </a:solidFill>
                          <a:effectLst/>
                          <a:latin typeface="Arial" panose="020B0604020202020204" pitchFamily="34" charset="0"/>
                          <a:cs typeface="Arial" panose="020B0604020202020204" pitchFamily="34" charset="0"/>
                        </a:rPr>
                        <a:t>“@</a:t>
                      </a:r>
                      <a:r>
                        <a:rPr lang="en-US" sz="1500" b="0" dirty="0" err="1">
                          <a:solidFill>
                            <a:schemeClr val="tx1"/>
                          </a:solidFill>
                          <a:effectLst/>
                          <a:latin typeface="Arial" panose="020B0604020202020204" pitchFamily="34" charset="0"/>
                          <a:cs typeface="Arial" panose="020B0604020202020204" pitchFamily="34" charset="0"/>
                        </a:rPr>
                        <a:t>phiinnaaa</a:t>
                      </a:r>
                      <a:r>
                        <a:rPr lang="en-US" sz="1500" b="0" dirty="0">
                          <a:solidFill>
                            <a:schemeClr val="tx1"/>
                          </a:solidFill>
                          <a:effectLst/>
                          <a:latin typeface="Arial" panose="020B0604020202020204" pitchFamily="34" charset="0"/>
                          <a:cs typeface="Arial" panose="020B0604020202020204" pitchFamily="34" charset="0"/>
                        </a:rPr>
                        <a:t> I’ve been using Period tracker for years now…”</a:t>
                      </a:r>
                      <a:endPar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500" b="0" dirty="0">
                          <a:solidFill>
                            <a:srgbClr val="FF0000"/>
                          </a:solidFill>
                          <a:effectLst/>
                          <a:latin typeface="Arial" panose="020B0604020202020204" pitchFamily="34" charset="0"/>
                          <a:cs typeface="Arial" panose="020B0604020202020204" pitchFamily="34" charset="0"/>
                        </a:rPr>
                        <a:t>1</a:t>
                      </a:r>
                      <a:endParaRPr lang="en-US" sz="1500" b="0" dirty="0">
                        <a:solidFill>
                          <a:srgbClr val="FF0000"/>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379280188"/>
                  </a:ext>
                </a:extLst>
              </a:tr>
            </a:tbl>
          </a:graphicData>
        </a:graphic>
      </p:graphicFrame>
      <p:graphicFrame>
        <p:nvGraphicFramePr>
          <p:cNvPr id="24" name="Table 23">
            <a:extLst>
              <a:ext uri="{FF2B5EF4-FFF2-40B4-BE49-F238E27FC236}">
                <a16:creationId xmlns:a16="http://schemas.microsoft.com/office/drawing/2014/main" id="{985575FB-303F-8609-0FDF-AFD9B6ADDF55}"/>
              </a:ext>
            </a:extLst>
          </p:cNvPr>
          <p:cNvGraphicFramePr>
            <a:graphicFrameLocks noGrp="1"/>
          </p:cNvGraphicFramePr>
          <p:nvPr>
            <p:extLst>
              <p:ext uri="{D42A27DB-BD31-4B8C-83A1-F6EECF244321}">
                <p14:modId xmlns:p14="http://schemas.microsoft.com/office/powerpoint/2010/main" val="4293808929"/>
              </p:ext>
            </p:extLst>
          </p:nvPr>
        </p:nvGraphicFramePr>
        <p:xfrm>
          <a:off x="22631401" y="16810911"/>
          <a:ext cx="9696057" cy="480950"/>
        </p:xfrm>
        <a:graphic>
          <a:graphicData uri="http://schemas.openxmlformats.org/drawingml/2006/table">
            <a:tbl>
              <a:tblPr firstRow="1" firstCol="1" bandRow="1">
                <a:tableStyleId>{5C22544A-7EE6-4342-B048-85BDC9FD1C3A}</a:tableStyleId>
              </a:tblPr>
              <a:tblGrid>
                <a:gridCol w="1753976">
                  <a:extLst>
                    <a:ext uri="{9D8B030D-6E8A-4147-A177-3AD203B41FA5}">
                      <a16:colId xmlns:a16="http://schemas.microsoft.com/office/drawing/2014/main" val="3494688466"/>
                    </a:ext>
                  </a:extLst>
                </a:gridCol>
                <a:gridCol w="1753976">
                  <a:extLst>
                    <a:ext uri="{9D8B030D-6E8A-4147-A177-3AD203B41FA5}">
                      <a16:colId xmlns:a16="http://schemas.microsoft.com/office/drawing/2014/main" val="1820111280"/>
                    </a:ext>
                  </a:extLst>
                </a:gridCol>
                <a:gridCol w="1753976">
                  <a:extLst>
                    <a:ext uri="{9D8B030D-6E8A-4147-A177-3AD203B41FA5}">
                      <a16:colId xmlns:a16="http://schemas.microsoft.com/office/drawing/2014/main" val="2236027738"/>
                    </a:ext>
                  </a:extLst>
                </a:gridCol>
                <a:gridCol w="1753976">
                  <a:extLst>
                    <a:ext uri="{9D8B030D-6E8A-4147-A177-3AD203B41FA5}">
                      <a16:colId xmlns:a16="http://schemas.microsoft.com/office/drawing/2014/main" val="325937761"/>
                    </a:ext>
                  </a:extLst>
                </a:gridCol>
                <a:gridCol w="2680153">
                  <a:extLst>
                    <a:ext uri="{9D8B030D-6E8A-4147-A177-3AD203B41FA5}">
                      <a16:colId xmlns:a16="http://schemas.microsoft.com/office/drawing/2014/main" val="4240483989"/>
                    </a:ext>
                  </a:extLst>
                </a:gridCol>
              </a:tblGrid>
              <a:tr h="130621">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rPr>
                        <a:t>User</a:t>
                      </a: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rPr>
                        <a:t>Privacy</a:t>
                      </a: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rPr>
                        <a:t>Engagement</a:t>
                      </a: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rPr>
                        <a:t>Impression</a:t>
                      </a: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cs typeface="Arial" panose="020B0604020202020204" pitchFamily="34" charset="0"/>
                        </a:rPr>
                        <a:t>Engagement Rate</a:t>
                      </a:r>
                      <a:endPar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438918142"/>
                  </a:ext>
                </a:extLst>
              </a:tr>
              <a:tr h="130621">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rPr>
                        <a:t>Seventeen</a:t>
                      </a: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rPr>
                        <a:t>1</a:t>
                      </a: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rPr>
                        <a:t>1</a:t>
                      </a: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rPr>
                        <a:t>1,260,328</a:t>
                      </a:r>
                    </a:p>
                  </a:txBody>
                  <a:tcPr marL="68580" marR="68580" marT="0" marB="0">
                    <a:solidFill>
                      <a:schemeClr val="accent1">
                        <a:lumMod val="20000"/>
                        <a:lumOff val="80000"/>
                      </a:schemeClr>
                    </a:solidFill>
                  </a:tcPr>
                </a:tc>
                <a:tc>
                  <a:txBody>
                    <a:bodyPr/>
                    <a:lstStyle/>
                    <a:p>
                      <a:pPr marL="0" marR="0" algn="ctr">
                        <a:lnSpc>
                          <a:spcPct val="115000"/>
                        </a:lnSpc>
                        <a:spcBef>
                          <a:spcPts val="0"/>
                        </a:spcBef>
                        <a:spcAft>
                          <a:spcPts val="0"/>
                        </a:spcAft>
                      </a:pPr>
                      <a:r>
                        <a:rPr lang="en-US" sz="1500" b="0" dirty="0">
                          <a:solidFill>
                            <a:schemeClr val="tx1"/>
                          </a:solidFill>
                          <a:effectLst/>
                          <a:latin typeface="Arial" panose="020B0604020202020204" pitchFamily="34" charset="0"/>
                          <a:ea typeface="SimSun" panose="02010600030101010101" pitchFamily="2" charset="-122"/>
                          <a:cs typeface="Arial" panose="020B0604020202020204" pitchFamily="34" charset="0"/>
                        </a:rPr>
                        <a:t>0</a:t>
                      </a:r>
                    </a:p>
                  </a:txBody>
                  <a:tcPr marL="68580" marR="68580" marT="0" marB="0">
                    <a:solidFill>
                      <a:schemeClr val="accent1">
                        <a:lumMod val="20000"/>
                        <a:lumOff val="80000"/>
                      </a:schemeClr>
                    </a:solidFill>
                  </a:tcPr>
                </a:tc>
                <a:extLst>
                  <a:ext uri="{0D108BD9-81ED-4DB2-BD59-A6C34878D82A}">
                    <a16:rowId xmlns:a16="http://schemas.microsoft.com/office/drawing/2014/main" val="3897805481"/>
                  </a:ext>
                </a:extLst>
              </a:tr>
            </a:tbl>
          </a:graphicData>
        </a:graphic>
      </p:graphicFrame>
      <p:pic>
        <p:nvPicPr>
          <p:cNvPr id="4" name="image1.png" descr="Graphical user interface, chart&#10;&#10;Description automatically generated">
            <a:extLst>
              <a:ext uri="{FF2B5EF4-FFF2-40B4-BE49-F238E27FC236}">
                <a16:creationId xmlns:a16="http://schemas.microsoft.com/office/drawing/2014/main" id="{1D3A42BA-941C-A6C1-E2FA-EFCEDD159200}"/>
              </a:ext>
            </a:extLst>
          </p:cNvPr>
          <p:cNvPicPr/>
          <p:nvPr/>
        </p:nvPicPr>
        <p:blipFill>
          <a:blip r:embed="rId14"/>
          <a:srcRect l="4807" t="9725" r="12820" b="9560"/>
          <a:stretch>
            <a:fillRect/>
          </a:stretch>
        </p:blipFill>
        <p:spPr>
          <a:xfrm>
            <a:off x="1787768" y="7987536"/>
            <a:ext cx="8090895" cy="3837819"/>
          </a:xfrm>
          <a:prstGeom prst="rect">
            <a:avLst/>
          </a:prstGeom>
          <a:ln/>
        </p:spPr>
      </p:pic>
      <p:pic>
        <p:nvPicPr>
          <p:cNvPr id="7" name="Picture 6" descr="Diagram&#10;&#10;Description automatically generated">
            <a:extLst>
              <a:ext uri="{FF2B5EF4-FFF2-40B4-BE49-F238E27FC236}">
                <a16:creationId xmlns:a16="http://schemas.microsoft.com/office/drawing/2014/main" id="{7E19337F-5388-DFC7-9FB1-0842B8F5CF16}"/>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4269311" y="3837887"/>
            <a:ext cx="4418240" cy="4533213"/>
          </a:xfrm>
          <a:prstGeom prst="rect">
            <a:avLst/>
          </a:prstGeom>
        </p:spPr>
      </p:pic>
      <p:pic>
        <p:nvPicPr>
          <p:cNvPr id="8" name="Picture 7" descr="Chart&#10;&#10;Description automatically generated">
            <a:extLst>
              <a:ext uri="{FF2B5EF4-FFF2-40B4-BE49-F238E27FC236}">
                <a16:creationId xmlns:a16="http://schemas.microsoft.com/office/drawing/2014/main" id="{03E11161-CC33-DBA3-C313-26D90CF3300C}"/>
              </a:ext>
            </a:extLst>
          </p:cNvPr>
          <p:cNvPicPr>
            <a:picLocks noChangeAspect="1"/>
          </p:cNvPicPr>
          <p:nvPr/>
        </p:nvPicPr>
        <p:blipFill rotWithShape="1">
          <a:blip r:embed="rId16">
            <a:extLst>
              <a:ext uri="{28A0092B-C50C-407E-A947-70E740481C1C}">
                <a14:useLocalDpi xmlns:a14="http://schemas.microsoft.com/office/drawing/2010/main" val="0"/>
              </a:ext>
            </a:extLst>
          </a:blip>
          <a:srcRect l="4604" t="7402" r="4534" b="7061"/>
          <a:stretch/>
        </p:blipFill>
        <p:spPr bwMode="auto">
          <a:xfrm>
            <a:off x="13362361" y="18107713"/>
            <a:ext cx="3096839" cy="3264787"/>
          </a:xfrm>
          <a:prstGeom prst="rect">
            <a:avLst/>
          </a:prstGeom>
          <a:ln>
            <a:noFill/>
          </a:ln>
          <a:extLst>
            <a:ext uri="{53640926-AAD7-44D8-BBD7-CCE9431645EC}">
              <a14:shadowObscured xmlns:a14="http://schemas.microsoft.com/office/drawing/2010/main"/>
            </a:ext>
          </a:extLst>
        </p:spPr>
      </p:pic>
      <p:pic>
        <p:nvPicPr>
          <p:cNvPr id="11" name="Picture 10" descr="Chart, line chart&#10;&#10;Description automatically generated">
            <a:extLst>
              <a:ext uri="{FF2B5EF4-FFF2-40B4-BE49-F238E27FC236}">
                <a16:creationId xmlns:a16="http://schemas.microsoft.com/office/drawing/2014/main" id="{F833BD0A-AAF7-A6E8-354C-24AEBBDF49FE}"/>
              </a:ext>
            </a:extLst>
          </p:cNvPr>
          <p:cNvPicPr>
            <a:picLocks noChangeAspect="1"/>
          </p:cNvPicPr>
          <p:nvPr/>
        </p:nvPicPr>
        <p:blipFill rotWithShape="1">
          <a:blip r:embed="rId17">
            <a:extLst>
              <a:ext uri="{28A0092B-C50C-407E-A947-70E740481C1C}">
                <a14:useLocalDpi xmlns:a14="http://schemas.microsoft.com/office/drawing/2010/main" val="0"/>
              </a:ext>
            </a:extLst>
          </a:blip>
          <a:srcRect l="5187" t="5958" r="2927" b="7030"/>
          <a:stretch/>
        </p:blipFill>
        <p:spPr bwMode="auto">
          <a:xfrm>
            <a:off x="16467541" y="18060532"/>
            <a:ext cx="3122493" cy="3310585"/>
          </a:xfrm>
          <a:prstGeom prst="rect">
            <a:avLst/>
          </a:prstGeom>
          <a:ln>
            <a:noFill/>
          </a:ln>
          <a:extLst>
            <a:ext uri="{53640926-AAD7-44D8-BBD7-CCE9431645EC}">
              <a14:shadowObscured xmlns:a14="http://schemas.microsoft.com/office/drawing/2010/main"/>
            </a:ext>
          </a:extLst>
        </p:spPr>
      </p:pic>
      <p:pic>
        <p:nvPicPr>
          <p:cNvPr id="10" name="Picture 9" descr="A picture containing text, screenshot, line, plot&#10;&#10;Description automatically generated">
            <a:extLst>
              <a:ext uri="{FF2B5EF4-FFF2-40B4-BE49-F238E27FC236}">
                <a16:creationId xmlns:a16="http://schemas.microsoft.com/office/drawing/2014/main" id="{B730B723-0F43-4994-6D4C-DED3CDC17F7A}"/>
              </a:ext>
            </a:extLst>
          </p:cNvPr>
          <p:cNvPicPr>
            <a:picLocks noChangeAspect="1"/>
          </p:cNvPicPr>
          <p:nvPr/>
        </p:nvPicPr>
        <p:blipFill rotWithShape="1">
          <a:blip r:embed="rId18">
            <a:extLst>
              <a:ext uri="{28A0092B-C50C-407E-A947-70E740481C1C}">
                <a14:useLocalDpi xmlns:a14="http://schemas.microsoft.com/office/drawing/2010/main" val="0"/>
              </a:ext>
            </a:extLst>
          </a:blip>
          <a:srcRect l="2910" t="11940" r="2650" b="7839"/>
          <a:stretch/>
        </p:blipFill>
        <p:spPr>
          <a:xfrm>
            <a:off x="23313368" y="7007098"/>
            <a:ext cx="7835241" cy="3689890"/>
          </a:xfrm>
          <a:prstGeom prst="rect">
            <a:avLst/>
          </a:prstGeom>
        </p:spPr>
      </p:pic>
    </p:spTree>
    <p:extLst>
      <p:ext uri="{BB962C8B-B14F-4D97-AF65-F5344CB8AC3E}">
        <p14:creationId xmlns:p14="http://schemas.microsoft.com/office/powerpoint/2010/main" val="2212419635"/>
      </p:ext>
    </p:extLst>
  </p:cSld>
  <p:clrMapOvr>
    <a:masterClrMapping/>
  </p:clrMapOvr>
</p:sld>
</file>

<file path=ppt/theme/theme1.xml><?xml version="1.0" encoding="utf-8"?>
<a:theme xmlns:a="http://schemas.openxmlformats.org/drawingml/2006/main" name="48x72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18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Without guide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18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PosterPresentations.com-48x72-Template</Template>
  <TotalTime>2410</TotalTime>
  <Words>1255</Words>
  <Application>Microsoft Macintosh PowerPoint</Application>
  <PresentationFormat>Custom</PresentationFormat>
  <Paragraphs>95</Paragraphs>
  <Slides>1</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vt:i4>
      </vt:variant>
    </vt:vector>
  </HeadingPairs>
  <TitlesOfParts>
    <vt:vector size="9" baseType="lpstr">
      <vt:lpstr>Arial</vt:lpstr>
      <vt:lpstr>Arial Black</vt:lpstr>
      <vt:lpstr>Calibri</vt:lpstr>
      <vt:lpstr>Cambria Math</vt:lpstr>
      <vt:lpstr>Times New Roman</vt:lpstr>
      <vt:lpstr>Trebuchet MS</vt:lpstr>
      <vt:lpstr>48x72 template</vt:lpstr>
      <vt:lpstr>Without guides</vt:lpstr>
      <vt:lpstr>PowerPoint Presentation</vt:lpstr>
    </vt:vector>
  </TitlesOfParts>
  <Manager>A. Kotoulas </Manager>
  <Company>Canterbury Media Services, Inc. </Company>
  <LinksUpToDate>false</LinksUpToDate>
  <SharedDoc>false</SharedDoc>
  <HyperlinkBase>https://www.posterpresentations.com/free-poster-templates.html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48x72 PowerPoint Presentation</dc:title>
  <dc:subject>Research poster presentation template </dc:subject>
  <dc:creator>PosterPresentations.com</dc:creator>
  <cp:keywords>48x72 Powerpoint poster template, scientific poster template, research poster template </cp:keywords>
  <dc:description>This template is the property of PosterPresentations.com. You are free to modify and print the template as needed, as long as the PosterPresentations.com watermark at the bottom left of the page is visible. Call us if you need help with this poster template. 1-866-649-3004 (c)PosterPresentations.com
</dc:description>
  <cp:lastModifiedBy>Candice Ye</cp:lastModifiedBy>
  <cp:revision>54</cp:revision>
  <dcterms:created xsi:type="dcterms:W3CDTF">2012-02-09T21:09:21Z</dcterms:created>
  <dcterms:modified xsi:type="dcterms:W3CDTF">2023-04-17T13:56:55Z</dcterms:modified>
  <cp:category>Research poster templates </cp:category>
</cp:coreProperties>
</file>

<file path=docProps/thumbnail.jpeg>
</file>